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9" r:id="rId2"/>
    <p:sldId id="258" r:id="rId3"/>
    <p:sldId id="260" r:id="rId4"/>
    <p:sldId id="261" r:id="rId5"/>
    <p:sldId id="262" r:id="rId6"/>
    <p:sldId id="265" r:id="rId7"/>
    <p:sldId id="266" r:id="rId8"/>
    <p:sldId id="264" r:id="rId9"/>
    <p:sldId id="267" r:id="rId10"/>
    <p:sldId id="268" r:id="rId11"/>
    <p:sldId id="269" r:id="rId12"/>
    <p:sldId id="270" r:id="rId13"/>
    <p:sldId id="271" r:id="rId14"/>
    <p:sldId id="272" r:id="rId15"/>
  </p:sldIdLst>
  <p:sldSz cx="9144000" cy="6858000" type="screen4x3"/>
  <p:notesSz cx="6858000" cy="9144000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charset="-127"/>
        <a:ea typeface="굴림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14" autoAdjust="0"/>
  </p:normalViewPr>
  <p:slideViewPr>
    <p:cSldViewPr>
      <p:cViewPr varScale="1">
        <p:scale>
          <a:sx n="104" d="100"/>
          <a:sy n="104" d="100"/>
        </p:scale>
        <p:origin x="-20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D9E8D7E5-7B86-4224-8D4C-6E3B53A4F373}" type="datetimeFigureOut">
              <a:rPr lang="ko-KR" altLang="en-US"/>
              <a:pPr>
                <a:defRPr/>
              </a:pPr>
              <a:t>2012-03-08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ko-KR" altLang="en-US" noProof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noProof="0" smtClean="0"/>
              <a:t>마스터 텍스트 스타일을 편집합니다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셋째 수준</a:t>
            </a:r>
          </a:p>
          <a:p>
            <a:pPr lvl="3"/>
            <a:r>
              <a:rPr lang="ko-KR" altLang="en-US" noProof="0" smtClean="0"/>
              <a:t>넷째 수준</a:t>
            </a:r>
          </a:p>
          <a:p>
            <a:pPr lvl="4"/>
            <a:r>
              <a:rPr lang="ko-KR" altLang="en-US" noProof="0" smtClean="0"/>
              <a:t>다섯째 수준</a:t>
            </a:r>
            <a:endParaRPr lang="ko-KR" altLang="en-US" noProof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latin typeface="+mn-lt"/>
                <a:ea typeface="+mn-ea"/>
              </a:defRPr>
            </a:lvl1pPr>
          </a:lstStyle>
          <a:p>
            <a:pPr>
              <a:defRPr/>
            </a:pPr>
            <a:fld id="{588A4C33-D275-4BD8-9BC5-9CE1346F61C5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 latinLnBrk="1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슬라이드 이미지 개체 틀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8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19459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D91B59D-E163-4443-8269-0319A1925593}" type="slidenum">
              <a:rPr lang="ko-KR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en-US" altLang="ko-K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슬라이드 이미지 개체 틀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슬라이드 노트 개체 틀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ko-KR" altLang="en-US" smtClean="0"/>
          </a:p>
        </p:txBody>
      </p:sp>
      <p:sp>
        <p:nvSpPr>
          <p:cNvPr id="21507" name="슬라이드 번호 개체 틀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09860D7-4B19-4256-9B1A-FE17B7112159}" type="slidenum">
              <a:rPr lang="ko-KR" altLang="en-US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US" altLang="ko-K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CF64CB-227D-400B-A785-58AC75069D84}" type="datetimeFigureOut">
              <a:rPr lang="ko-KR" altLang="en-US"/>
              <a:pPr>
                <a:defRPr/>
              </a:pPr>
              <a:t>2012-03-08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3224FC-0342-44F0-BA15-CF14F4F4FA35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F18341-98B9-4015-B64C-8FF79E7CB2AD}" type="datetimeFigureOut">
              <a:rPr lang="ko-KR" altLang="en-US"/>
              <a:pPr>
                <a:defRPr/>
              </a:pPr>
              <a:t>2012-03-08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AF0EB3-FE06-47C2-8C2F-82E2D11C5C68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23B6AC-F643-43A7-8E99-E24A0E2E9E84}" type="datetimeFigureOut">
              <a:rPr lang="ko-KR" altLang="en-US"/>
              <a:pPr>
                <a:defRPr/>
              </a:pPr>
              <a:t>2012-03-08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063628-E210-4F30-849E-A9DFBE974D15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C14F72-3124-4D28-9057-28B5DEC38BE6}" type="datetimeFigureOut">
              <a:rPr lang="ko-KR" altLang="en-US"/>
              <a:pPr>
                <a:defRPr/>
              </a:pPr>
              <a:t>2012-03-08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686424-076A-48F5-8087-532FD3B0616B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663617-2BDC-4878-98CF-6624664D9228}" type="datetimeFigureOut">
              <a:rPr lang="ko-KR" altLang="en-US"/>
              <a:pPr>
                <a:defRPr/>
              </a:pPr>
              <a:t>2012-03-08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145D67-47DD-41A2-A802-062B3F9B0864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7CB9A6-E3BA-4796-AC1E-132948A1946F}" type="datetimeFigureOut">
              <a:rPr lang="ko-KR" altLang="en-US"/>
              <a:pPr>
                <a:defRPr/>
              </a:pPr>
              <a:t>2012-03-08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A1DDE1-A891-4ED5-A8E2-5662700722C2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BEC1D1-9015-4EF7-B24A-029B04F56424}" type="datetimeFigureOut">
              <a:rPr lang="ko-KR" altLang="en-US"/>
              <a:pPr>
                <a:defRPr/>
              </a:pPr>
              <a:t>2012-03-08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57056E-6B41-44EB-9936-536048228956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093D47-F012-44B0-A664-354212B8B79A}" type="datetimeFigureOut">
              <a:rPr lang="ko-KR" altLang="en-US"/>
              <a:pPr>
                <a:defRPr/>
              </a:pPr>
              <a:t>2012-03-08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D04E72-5F3F-46AA-9747-4253CEC9F0FC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2CA066-CAA6-4FB3-929C-9B3E18F56DCB}" type="datetimeFigureOut">
              <a:rPr lang="ko-KR" altLang="en-US"/>
              <a:pPr>
                <a:defRPr/>
              </a:pPr>
              <a:t>2012-03-08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D9E5BE-D63D-4DC8-83E3-46B8C368B658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F6F923-185C-449A-A1DC-21658C3BC2F1}" type="datetimeFigureOut">
              <a:rPr lang="ko-KR" altLang="en-US"/>
              <a:pPr>
                <a:defRPr/>
              </a:pPr>
              <a:t>2012-03-08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6FA84B-1C74-4D36-8F54-14167D56AD2A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A4539D-5FCA-4E60-B708-B437B3A57E42}" type="datetimeFigureOut">
              <a:rPr lang="ko-KR" altLang="en-US"/>
              <a:pPr>
                <a:defRPr/>
              </a:pPr>
              <a:t>2012-03-08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A532E9-9C49-4211-8FA9-37DD85F50311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제목 개체 틀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제목 스타일 편집</a:t>
            </a:r>
          </a:p>
        </p:txBody>
      </p:sp>
      <p:sp>
        <p:nvSpPr>
          <p:cNvPr id="1027" name="텍스트 개체 틀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739FC47B-6CCD-498B-A318-36C5B1B80395}" type="datetimeFigureOut">
              <a:rPr lang="ko-KR" altLang="en-US"/>
              <a:pPr>
                <a:defRPr/>
              </a:pPr>
              <a:t>2012-03-08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D7D53336-7EC9-40CF-808A-72594DAE84E3}" type="slidenum">
              <a:rPr lang="ko-KR" altLang="en-US"/>
              <a:pPr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 latinLnBrk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2pPr>
      <a:lvl3pPr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3pPr>
      <a:lvl4pPr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4pPr>
      <a:lvl5pPr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fontAlgn="base" latinLnBrk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 latinLnBrk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 latinLnBrk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 latinLnBrk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kiss.kstudy.com/" TargetMode="External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gif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gif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gif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6.png"/><Relationship Id="rId7" Type="http://schemas.openxmlformats.org/officeDocument/2006/relationships/image" Target="../media/image19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3068638"/>
            <a:ext cx="9144000" cy="93662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2916238" y="3213100"/>
            <a:ext cx="6119812" cy="584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KISS </a:t>
            </a:r>
            <a:r>
              <a:rPr kumimoji="0" lang="ko-KR" altLang="en-US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이용자 교육</a:t>
            </a:r>
            <a:endParaRPr kumimoji="0" lang="ko-KR" altLang="en-US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156325" y="2422525"/>
            <a:ext cx="6337300" cy="6461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“</a:t>
            </a:r>
            <a:r>
              <a:rPr kumimoji="0" lang="ko-KR" altLang="en-US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가야대학교</a:t>
            </a:r>
            <a:r>
              <a:rPr kumimoji="0" lang="en-US" altLang="ko-KR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</a:rPr>
              <a:t>”</a:t>
            </a:r>
            <a:endParaRPr kumimoji="0" lang="ko-KR" altLang="en-US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</a:endParaRPr>
          </a:p>
        </p:txBody>
      </p:sp>
      <p:pic>
        <p:nvPicPr>
          <p:cNvPr id="14341" name="Picture 2" descr="C:\Documents and Settings\user\바탕 화면\조성준\KISS 이용자 ppt\logo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81900" y="0"/>
            <a:ext cx="1562100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6011863" y="4005263"/>
            <a:ext cx="4321175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hlinkClick r:id="rId3"/>
              </a:rPr>
              <a:t>http://kiss.kstudy.com/</a:t>
            </a:r>
            <a:endParaRPr kumimoji="0" lang="en-US" altLang="ko-K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en-US" altLang="ko-KR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260350"/>
            <a:ext cx="9144000" cy="79216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50011" y="332656"/>
            <a:ext cx="4363695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36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+mn-lt"/>
                <a:ea typeface="+mn-ea"/>
              </a:rPr>
              <a:t>▶ </a:t>
            </a:r>
            <a:r>
              <a:rPr kumimoji="0" lang="ko-KR" altLang="en-US" sz="36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+mn-lt"/>
                <a:ea typeface="+mn-ea"/>
              </a:rPr>
              <a:t>메인페이지</a:t>
            </a:r>
            <a:r>
              <a:rPr kumimoji="0" lang="ko-KR" altLang="en-US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+mn-lt"/>
                <a:ea typeface="+mn-ea"/>
              </a:rPr>
              <a:t> 구성 </a:t>
            </a:r>
            <a:endParaRPr kumimoji="0" lang="en-US" altLang="ko-KR" sz="3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+mn-lt"/>
              <a:ea typeface="+mn-ea"/>
            </a:endParaRPr>
          </a:p>
        </p:txBody>
      </p:sp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304800" y="1849438"/>
            <a:ext cx="5729288" cy="4551362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kumimoji="0" lang="en-US" altLang="ko-KR" sz="3200">
                <a:solidFill>
                  <a:schemeClr val="tx1">
                    <a:tint val="75000"/>
                  </a:schemeClr>
                </a:solidFill>
                <a:latin typeface="+mn-lt"/>
              </a:rPr>
              <a:t>Your subtopic goes here</a:t>
            </a:r>
            <a:endParaRPr kumimoji="0" lang="en-US" altLang="ko-KR" sz="3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pic>
        <p:nvPicPr>
          <p:cNvPr id="9" name="Picture 2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3" y="1403350"/>
            <a:ext cx="5870575" cy="5248275"/>
          </a:xfrm>
          <a:prstGeom prst="rect">
            <a:avLst/>
          </a:prstGeom>
          <a:noFill/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/>
        </p:spPr>
      </p:pic>
      <p:grpSp>
        <p:nvGrpSpPr>
          <p:cNvPr id="15365" name="그룹 14"/>
          <p:cNvGrpSpPr>
            <a:grpSpLocks/>
          </p:cNvGrpSpPr>
          <p:nvPr/>
        </p:nvGrpSpPr>
        <p:grpSpPr bwMode="auto">
          <a:xfrm>
            <a:off x="3730625" y="4111625"/>
            <a:ext cx="503238" cy="460375"/>
            <a:chOff x="1230624" y="2230764"/>
            <a:chExt cx="555294" cy="555294"/>
          </a:xfrm>
        </p:grpSpPr>
        <p:sp>
          <p:nvSpPr>
            <p:cNvPr id="16" name="타원 15"/>
            <p:cNvSpPr/>
            <p:nvPr/>
          </p:nvSpPr>
          <p:spPr>
            <a:xfrm>
              <a:off x="1230624" y="2230764"/>
              <a:ext cx="555294" cy="555294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7" name="TextBox 16"/>
            <p:cNvSpPr txBox="1"/>
            <p:nvPr/>
          </p:nvSpPr>
          <p:spPr>
            <a:xfrm>
              <a:off x="1356747" y="2253742"/>
              <a:ext cx="339833" cy="46146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b="1" dirty="0">
                  <a:solidFill>
                    <a:schemeClr val="bg1"/>
                  </a:solidFill>
                  <a:latin typeface="+mn-ea"/>
                  <a:ea typeface="+mn-ea"/>
                </a:rPr>
                <a:t>3</a:t>
              </a:r>
              <a:endParaRPr kumimoji="0" lang="ko-KR" altLang="en-US" b="1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15366" name="그룹 18"/>
          <p:cNvGrpSpPr>
            <a:grpSpLocks/>
          </p:cNvGrpSpPr>
          <p:nvPr/>
        </p:nvGrpSpPr>
        <p:grpSpPr bwMode="auto">
          <a:xfrm>
            <a:off x="5572125" y="2452688"/>
            <a:ext cx="503238" cy="460375"/>
            <a:chOff x="1230624" y="2230764"/>
            <a:chExt cx="555294" cy="555294"/>
          </a:xfrm>
        </p:grpSpPr>
        <p:sp>
          <p:nvSpPr>
            <p:cNvPr id="20" name="타원 19"/>
            <p:cNvSpPr/>
            <p:nvPr/>
          </p:nvSpPr>
          <p:spPr>
            <a:xfrm>
              <a:off x="1230624" y="2230764"/>
              <a:ext cx="555294" cy="555294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1" name="TextBox 20"/>
            <p:cNvSpPr txBox="1"/>
            <p:nvPr/>
          </p:nvSpPr>
          <p:spPr>
            <a:xfrm>
              <a:off x="1356747" y="2253742"/>
              <a:ext cx="339833" cy="46146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b="1" dirty="0">
                  <a:solidFill>
                    <a:schemeClr val="bg1"/>
                  </a:solidFill>
                  <a:latin typeface="+mn-ea"/>
                  <a:ea typeface="+mn-ea"/>
                </a:rPr>
                <a:t>4</a:t>
              </a:r>
              <a:endParaRPr kumimoji="0" lang="ko-KR" altLang="en-US" b="1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15367" name="그룹 23"/>
          <p:cNvGrpSpPr>
            <a:grpSpLocks/>
          </p:cNvGrpSpPr>
          <p:nvPr/>
        </p:nvGrpSpPr>
        <p:grpSpPr bwMode="auto">
          <a:xfrm>
            <a:off x="5572125" y="3754438"/>
            <a:ext cx="503238" cy="460375"/>
            <a:chOff x="1230624" y="2230764"/>
            <a:chExt cx="555294" cy="555294"/>
          </a:xfrm>
        </p:grpSpPr>
        <p:sp>
          <p:nvSpPr>
            <p:cNvPr id="25" name="타원 24"/>
            <p:cNvSpPr/>
            <p:nvPr/>
          </p:nvSpPr>
          <p:spPr>
            <a:xfrm>
              <a:off x="1230624" y="2230764"/>
              <a:ext cx="555294" cy="555294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26" name="TextBox 25"/>
            <p:cNvSpPr txBox="1"/>
            <p:nvPr/>
          </p:nvSpPr>
          <p:spPr>
            <a:xfrm>
              <a:off x="1356747" y="2253742"/>
              <a:ext cx="339833" cy="46146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b="1" dirty="0">
                  <a:solidFill>
                    <a:schemeClr val="bg1"/>
                  </a:solidFill>
                  <a:latin typeface="+mn-ea"/>
                  <a:ea typeface="+mn-ea"/>
                </a:rPr>
                <a:t>5</a:t>
              </a:r>
              <a:endParaRPr kumimoji="0" lang="ko-KR" altLang="en-US" b="1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15368" name="그룹 27"/>
          <p:cNvGrpSpPr>
            <a:grpSpLocks/>
          </p:cNvGrpSpPr>
          <p:nvPr/>
        </p:nvGrpSpPr>
        <p:grpSpPr bwMode="auto">
          <a:xfrm>
            <a:off x="5572125" y="5326063"/>
            <a:ext cx="503238" cy="460375"/>
            <a:chOff x="1230624" y="2230764"/>
            <a:chExt cx="555294" cy="555294"/>
          </a:xfrm>
        </p:grpSpPr>
        <p:sp>
          <p:nvSpPr>
            <p:cNvPr id="29" name="타원 28"/>
            <p:cNvSpPr/>
            <p:nvPr/>
          </p:nvSpPr>
          <p:spPr>
            <a:xfrm>
              <a:off x="1230624" y="2230764"/>
              <a:ext cx="555294" cy="555294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0" name="TextBox 29"/>
            <p:cNvSpPr txBox="1"/>
            <p:nvPr/>
          </p:nvSpPr>
          <p:spPr>
            <a:xfrm>
              <a:off x="1356747" y="2253742"/>
              <a:ext cx="339833" cy="46146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b="1" dirty="0">
                  <a:solidFill>
                    <a:schemeClr val="bg1"/>
                  </a:solidFill>
                  <a:latin typeface="+mn-ea"/>
                  <a:ea typeface="+mn-ea"/>
                </a:rPr>
                <a:t>6</a:t>
              </a:r>
              <a:endParaRPr kumimoji="0" lang="ko-KR" altLang="en-US" b="1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15369" name="그룹 31"/>
          <p:cNvGrpSpPr>
            <a:grpSpLocks/>
          </p:cNvGrpSpPr>
          <p:nvPr/>
        </p:nvGrpSpPr>
        <p:grpSpPr bwMode="auto">
          <a:xfrm>
            <a:off x="1230313" y="3468688"/>
            <a:ext cx="503237" cy="460375"/>
            <a:chOff x="1230624" y="2230764"/>
            <a:chExt cx="555294" cy="555294"/>
          </a:xfrm>
        </p:grpSpPr>
        <p:sp>
          <p:nvSpPr>
            <p:cNvPr id="33" name="타원 32"/>
            <p:cNvSpPr/>
            <p:nvPr/>
          </p:nvSpPr>
          <p:spPr>
            <a:xfrm>
              <a:off x="1230624" y="2230764"/>
              <a:ext cx="555294" cy="555294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4" name="TextBox 33"/>
            <p:cNvSpPr txBox="1"/>
            <p:nvPr/>
          </p:nvSpPr>
          <p:spPr>
            <a:xfrm>
              <a:off x="1356748" y="2253742"/>
              <a:ext cx="339833" cy="461468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b="1" dirty="0">
                  <a:solidFill>
                    <a:schemeClr val="bg1"/>
                  </a:solidFill>
                  <a:latin typeface="+mn-ea"/>
                  <a:ea typeface="+mn-ea"/>
                </a:rPr>
                <a:t>2</a:t>
              </a:r>
              <a:endParaRPr kumimoji="0" lang="ko-KR" altLang="en-US" b="1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15370" name="그룹 34"/>
          <p:cNvGrpSpPr>
            <a:grpSpLocks/>
          </p:cNvGrpSpPr>
          <p:nvPr/>
        </p:nvGrpSpPr>
        <p:grpSpPr bwMode="auto">
          <a:xfrm>
            <a:off x="3730625" y="5397500"/>
            <a:ext cx="503238" cy="460375"/>
            <a:chOff x="1230624" y="2230764"/>
            <a:chExt cx="555294" cy="555294"/>
          </a:xfrm>
        </p:grpSpPr>
        <p:sp>
          <p:nvSpPr>
            <p:cNvPr id="36" name="타원 35"/>
            <p:cNvSpPr/>
            <p:nvPr/>
          </p:nvSpPr>
          <p:spPr>
            <a:xfrm>
              <a:off x="1230624" y="2230764"/>
              <a:ext cx="555294" cy="555294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37" name="TextBox 36"/>
            <p:cNvSpPr txBox="1"/>
            <p:nvPr/>
          </p:nvSpPr>
          <p:spPr>
            <a:xfrm>
              <a:off x="1356747" y="2253742"/>
              <a:ext cx="339833" cy="46146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b="1" dirty="0">
                  <a:solidFill>
                    <a:schemeClr val="bg1"/>
                  </a:solidFill>
                  <a:latin typeface="+mn-ea"/>
                  <a:ea typeface="+mn-ea"/>
                </a:rPr>
                <a:t>7</a:t>
              </a:r>
              <a:endParaRPr kumimoji="0" lang="ko-KR" altLang="en-US" b="1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15371" name="그룹 71"/>
          <p:cNvGrpSpPr>
            <a:grpSpLocks/>
          </p:cNvGrpSpPr>
          <p:nvPr/>
        </p:nvGrpSpPr>
        <p:grpSpPr bwMode="auto">
          <a:xfrm>
            <a:off x="6589713" y="1628775"/>
            <a:ext cx="2014537" cy="460375"/>
            <a:chOff x="6661277" y="1960238"/>
            <a:chExt cx="2015179" cy="460650"/>
          </a:xfrm>
        </p:grpSpPr>
        <p:sp>
          <p:nvSpPr>
            <p:cNvPr id="44" name="TextBox 43"/>
            <p:cNvSpPr txBox="1"/>
            <p:nvPr/>
          </p:nvSpPr>
          <p:spPr>
            <a:xfrm>
              <a:off x="7236135" y="2050780"/>
              <a:ext cx="1440321" cy="308159"/>
            </a:xfrm>
            <a:prstGeom prst="rect">
              <a:avLst/>
            </a:prstGeom>
            <a:noFill/>
            <a:ln w="28575">
              <a:solidFill>
                <a:schemeClr val="tx2">
                  <a:lumMod val="75000"/>
                </a:schemeClr>
              </a:solidFill>
            </a:ln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400" b="1" dirty="0">
                  <a:latin typeface="+mn-lt"/>
                  <a:ea typeface="+mn-ea"/>
                </a:rPr>
                <a:t>사용자인증</a:t>
              </a:r>
            </a:p>
          </p:txBody>
        </p:sp>
        <p:grpSp>
          <p:nvGrpSpPr>
            <p:cNvPr id="15407" name="그룹 44"/>
            <p:cNvGrpSpPr>
              <a:grpSpLocks/>
            </p:cNvGrpSpPr>
            <p:nvPr/>
          </p:nvGrpSpPr>
          <p:grpSpPr bwMode="auto">
            <a:xfrm>
              <a:off x="6661277" y="1960238"/>
              <a:ext cx="503011" cy="460650"/>
              <a:chOff x="1230624" y="2230764"/>
              <a:chExt cx="555294" cy="555294"/>
            </a:xfrm>
          </p:grpSpPr>
          <p:sp>
            <p:nvSpPr>
              <p:cNvPr id="46" name="타원 45"/>
              <p:cNvSpPr/>
              <p:nvPr/>
            </p:nvSpPr>
            <p:spPr>
              <a:xfrm>
                <a:off x="1230624" y="2230764"/>
                <a:ext cx="555720" cy="555294"/>
              </a:xfrm>
              <a:prstGeom prst="ellipse">
                <a:avLst/>
              </a:prstGeom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5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47" name="TextBox 46"/>
              <p:cNvSpPr txBox="1"/>
              <p:nvPr/>
            </p:nvSpPr>
            <p:spPr>
              <a:xfrm>
                <a:off x="1356844" y="2253742"/>
                <a:ext cx="340094" cy="461469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ko-KR" b="1" dirty="0">
                    <a:solidFill>
                      <a:schemeClr val="bg1"/>
                    </a:solidFill>
                    <a:latin typeface="+mn-ea"/>
                    <a:ea typeface="+mn-ea"/>
                  </a:rPr>
                  <a:t>1</a:t>
                </a:r>
                <a:endParaRPr kumimoji="0" lang="ko-KR" altLang="en-US" b="1" dirty="0">
                  <a:solidFill>
                    <a:schemeClr val="bg1"/>
                  </a:solidFill>
                  <a:latin typeface="+mn-ea"/>
                  <a:ea typeface="+mn-ea"/>
                </a:endParaRPr>
              </a:p>
            </p:txBody>
          </p:sp>
        </p:grpSp>
      </p:grpSp>
      <p:grpSp>
        <p:nvGrpSpPr>
          <p:cNvPr id="15372" name="그룹 72"/>
          <p:cNvGrpSpPr>
            <a:grpSpLocks/>
          </p:cNvGrpSpPr>
          <p:nvPr/>
        </p:nvGrpSpPr>
        <p:grpSpPr bwMode="auto">
          <a:xfrm>
            <a:off x="6589713" y="2233613"/>
            <a:ext cx="2014537" cy="460375"/>
            <a:chOff x="6661277" y="2564904"/>
            <a:chExt cx="2015179" cy="460650"/>
          </a:xfrm>
        </p:grpSpPr>
        <p:grpSp>
          <p:nvGrpSpPr>
            <p:cNvPr id="15402" name="그룹 47"/>
            <p:cNvGrpSpPr>
              <a:grpSpLocks/>
            </p:cNvGrpSpPr>
            <p:nvPr/>
          </p:nvGrpSpPr>
          <p:grpSpPr bwMode="auto">
            <a:xfrm>
              <a:off x="6661277" y="2564904"/>
              <a:ext cx="503011" cy="460650"/>
              <a:chOff x="1230624" y="2230764"/>
              <a:chExt cx="555294" cy="555294"/>
            </a:xfrm>
          </p:grpSpPr>
          <p:sp>
            <p:nvSpPr>
              <p:cNvPr id="49" name="타원 48"/>
              <p:cNvSpPr/>
              <p:nvPr/>
            </p:nvSpPr>
            <p:spPr>
              <a:xfrm>
                <a:off x="1230624" y="2230764"/>
                <a:ext cx="555720" cy="555294"/>
              </a:xfrm>
              <a:prstGeom prst="ellipse">
                <a:avLst/>
              </a:prstGeom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5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50" name="TextBox 49"/>
              <p:cNvSpPr txBox="1"/>
              <p:nvPr/>
            </p:nvSpPr>
            <p:spPr>
              <a:xfrm>
                <a:off x="1356844" y="2253742"/>
                <a:ext cx="340094" cy="46146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ko-KR" b="1" dirty="0">
                    <a:solidFill>
                      <a:schemeClr val="bg1"/>
                    </a:solidFill>
                    <a:latin typeface="+mn-ea"/>
                    <a:ea typeface="+mn-ea"/>
                  </a:rPr>
                  <a:t>2</a:t>
                </a:r>
                <a:endParaRPr kumimoji="0" lang="ko-KR" altLang="en-US" b="1" dirty="0">
                  <a:solidFill>
                    <a:schemeClr val="bg1"/>
                  </a:solidFill>
                  <a:latin typeface="+mn-ea"/>
                  <a:ea typeface="+mn-ea"/>
                </a:endParaRPr>
              </a:p>
            </p:txBody>
          </p:sp>
        </p:grpSp>
        <p:sp>
          <p:nvSpPr>
            <p:cNvPr id="51" name="TextBox 50"/>
            <p:cNvSpPr txBox="1"/>
            <p:nvPr/>
          </p:nvSpPr>
          <p:spPr>
            <a:xfrm>
              <a:off x="7236135" y="2626853"/>
              <a:ext cx="1440321" cy="308159"/>
            </a:xfrm>
            <a:prstGeom prst="rect">
              <a:avLst/>
            </a:prstGeom>
            <a:noFill/>
            <a:ln w="28575">
              <a:solidFill>
                <a:schemeClr val="tx2">
                  <a:lumMod val="75000"/>
                </a:schemeClr>
              </a:solidFill>
            </a:ln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400" b="1" dirty="0">
                  <a:latin typeface="+mn-lt"/>
                  <a:ea typeface="+mn-ea"/>
                </a:rPr>
                <a:t>검색메뉴</a:t>
              </a:r>
            </a:p>
          </p:txBody>
        </p:sp>
      </p:grpSp>
      <p:grpSp>
        <p:nvGrpSpPr>
          <p:cNvPr id="15373" name="그룹 73"/>
          <p:cNvGrpSpPr>
            <a:grpSpLocks/>
          </p:cNvGrpSpPr>
          <p:nvPr/>
        </p:nvGrpSpPr>
        <p:grpSpPr bwMode="auto">
          <a:xfrm>
            <a:off x="6588125" y="2881313"/>
            <a:ext cx="2016125" cy="460375"/>
            <a:chOff x="6660232" y="3212976"/>
            <a:chExt cx="2016224" cy="460650"/>
          </a:xfrm>
        </p:grpSpPr>
        <p:grpSp>
          <p:nvGrpSpPr>
            <p:cNvPr id="15398" name="그룹 51"/>
            <p:cNvGrpSpPr>
              <a:grpSpLocks/>
            </p:cNvGrpSpPr>
            <p:nvPr/>
          </p:nvGrpSpPr>
          <p:grpSpPr bwMode="auto">
            <a:xfrm>
              <a:off x="6660232" y="3212976"/>
              <a:ext cx="503011" cy="460650"/>
              <a:chOff x="1230624" y="2230764"/>
              <a:chExt cx="555294" cy="555294"/>
            </a:xfrm>
          </p:grpSpPr>
          <p:sp>
            <p:nvSpPr>
              <p:cNvPr id="53" name="타원 52"/>
              <p:cNvSpPr/>
              <p:nvPr/>
            </p:nvSpPr>
            <p:spPr>
              <a:xfrm>
                <a:off x="1230624" y="2230764"/>
                <a:ext cx="555572" cy="555294"/>
              </a:xfrm>
              <a:prstGeom prst="ellipse">
                <a:avLst/>
              </a:prstGeom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5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54" name="TextBox 53"/>
              <p:cNvSpPr txBox="1"/>
              <p:nvPr/>
            </p:nvSpPr>
            <p:spPr>
              <a:xfrm>
                <a:off x="1356811" y="2253742"/>
                <a:ext cx="340003" cy="461468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ko-KR" b="1" dirty="0">
                    <a:solidFill>
                      <a:schemeClr val="bg1"/>
                    </a:solidFill>
                    <a:latin typeface="+mn-ea"/>
                    <a:ea typeface="+mn-ea"/>
                  </a:rPr>
                  <a:t>3</a:t>
                </a:r>
                <a:endParaRPr kumimoji="0" lang="ko-KR" altLang="en-US" b="1" dirty="0">
                  <a:solidFill>
                    <a:schemeClr val="bg1"/>
                  </a:solidFill>
                  <a:latin typeface="+mn-ea"/>
                  <a:ea typeface="+mn-ea"/>
                </a:endParaRPr>
              </a:p>
            </p:txBody>
          </p:sp>
        </p:grpSp>
        <p:sp>
          <p:nvSpPr>
            <p:cNvPr id="67" name="TextBox 66"/>
            <p:cNvSpPr txBox="1"/>
            <p:nvPr/>
          </p:nvSpPr>
          <p:spPr>
            <a:xfrm>
              <a:off x="7236523" y="3274925"/>
              <a:ext cx="1439933" cy="308159"/>
            </a:xfrm>
            <a:prstGeom prst="rect">
              <a:avLst/>
            </a:prstGeom>
            <a:noFill/>
            <a:ln w="28575">
              <a:solidFill>
                <a:schemeClr val="tx2">
                  <a:lumMod val="75000"/>
                </a:schemeClr>
              </a:solidFill>
            </a:ln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400" b="1" dirty="0">
                  <a:latin typeface="+mn-lt"/>
                  <a:ea typeface="+mn-ea"/>
                </a:rPr>
                <a:t>신규간행물</a:t>
              </a:r>
            </a:p>
          </p:txBody>
        </p:sp>
      </p:grpSp>
      <p:grpSp>
        <p:nvGrpSpPr>
          <p:cNvPr id="15374" name="그룹 74"/>
          <p:cNvGrpSpPr>
            <a:grpSpLocks/>
          </p:cNvGrpSpPr>
          <p:nvPr/>
        </p:nvGrpSpPr>
        <p:grpSpPr bwMode="auto">
          <a:xfrm>
            <a:off x="6589713" y="3500438"/>
            <a:ext cx="2014537" cy="461962"/>
            <a:chOff x="6661277" y="3832446"/>
            <a:chExt cx="2015179" cy="460650"/>
          </a:xfrm>
        </p:grpSpPr>
        <p:grpSp>
          <p:nvGrpSpPr>
            <p:cNvPr id="15394" name="그룹 54"/>
            <p:cNvGrpSpPr>
              <a:grpSpLocks/>
            </p:cNvGrpSpPr>
            <p:nvPr/>
          </p:nvGrpSpPr>
          <p:grpSpPr bwMode="auto">
            <a:xfrm>
              <a:off x="6661277" y="3832446"/>
              <a:ext cx="503011" cy="460650"/>
              <a:chOff x="1230624" y="2230764"/>
              <a:chExt cx="555294" cy="555294"/>
            </a:xfrm>
          </p:grpSpPr>
          <p:sp>
            <p:nvSpPr>
              <p:cNvPr id="56" name="타원 55"/>
              <p:cNvSpPr/>
              <p:nvPr/>
            </p:nvSpPr>
            <p:spPr>
              <a:xfrm>
                <a:off x="1230624" y="2230764"/>
                <a:ext cx="555720" cy="555294"/>
              </a:xfrm>
              <a:prstGeom prst="ellipse">
                <a:avLst/>
              </a:prstGeom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5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57" name="TextBox 56"/>
              <p:cNvSpPr txBox="1"/>
              <p:nvPr/>
            </p:nvSpPr>
            <p:spPr>
              <a:xfrm>
                <a:off x="1356844" y="2253663"/>
                <a:ext cx="340094" cy="461791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ko-KR" b="1" dirty="0">
                    <a:solidFill>
                      <a:schemeClr val="bg1"/>
                    </a:solidFill>
                    <a:latin typeface="+mn-ea"/>
                    <a:ea typeface="+mn-ea"/>
                  </a:rPr>
                  <a:t>4</a:t>
                </a:r>
                <a:endParaRPr kumimoji="0" lang="ko-KR" altLang="en-US" b="1" dirty="0">
                  <a:solidFill>
                    <a:schemeClr val="bg1"/>
                  </a:solidFill>
                  <a:latin typeface="+mn-ea"/>
                  <a:ea typeface="+mn-ea"/>
                </a:endParaRPr>
              </a:p>
            </p:txBody>
          </p:sp>
        </p:grpSp>
        <p:sp>
          <p:nvSpPr>
            <p:cNvPr id="68" name="TextBox 67"/>
            <p:cNvSpPr txBox="1"/>
            <p:nvPr/>
          </p:nvSpPr>
          <p:spPr>
            <a:xfrm>
              <a:off x="7236135" y="3860940"/>
              <a:ext cx="1440321" cy="307100"/>
            </a:xfrm>
            <a:prstGeom prst="rect">
              <a:avLst/>
            </a:prstGeom>
            <a:noFill/>
            <a:ln w="28575">
              <a:solidFill>
                <a:schemeClr val="tx2">
                  <a:lumMod val="75000"/>
                </a:schemeClr>
              </a:solidFill>
            </a:ln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400" b="1" dirty="0">
                  <a:latin typeface="+mn-lt"/>
                  <a:ea typeface="+mn-ea"/>
                </a:rPr>
                <a:t>서비스현황</a:t>
              </a:r>
            </a:p>
          </p:txBody>
        </p:sp>
      </p:grpSp>
      <p:grpSp>
        <p:nvGrpSpPr>
          <p:cNvPr id="15375" name="그룹 75"/>
          <p:cNvGrpSpPr>
            <a:grpSpLocks/>
          </p:cNvGrpSpPr>
          <p:nvPr/>
        </p:nvGrpSpPr>
        <p:grpSpPr bwMode="auto">
          <a:xfrm>
            <a:off x="6589713" y="4149725"/>
            <a:ext cx="2014537" cy="460375"/>
            <a:chOff x="6661277" y="4480518"/>
            <a:chExt cx="2015179" cy="460650"/>
          </a:xfrm>
        </p:grpSpPr>
        <p:grpSp>
          <p:nvGrpSpPr>
            <p:cNvPr id="15390" name="그룹 57"/>
            <p:cNvGrpSpPr>
              <a:grpSpLocks/>
            </p:cNvGrpSpPr>
            <p:nvPr/>
          </p:nvGrpSpPr>
          <p:grpSpPr bwMode="auto">
            <a:xfrm>
              <a:off x="6661277" y="4480518"/>
              <a:ext cx="503011" cy="460650"/>
              <a:chOff x="1230624" y="2230764"/>
              <a:chExt cx="555294" cy="555294"/>
            </a:xfrm>
          </p:grpSpPr>
          <p:sp>
            <p:nvSpPr>
              <p:cNvPr id="59" name="타원 58"/>
              <p:cNvSpPr/>
              <p:nvPr/>
            </p:nvSpPr>
            <p:spPr>
              <a:xfrm>
                <a:off x="1230624" y="2230764"/>
                <a:ext cx="555720" cy="555294"/>
              </a:xfrm>
              <a:prstGeom prst="ellipse">
                <a:avLst/>
              </a:prstGeom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5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60" name="TextBox 59"/>
              <p:cNvSpPr txBox="1"/>
              <p:nvPr/>
            </p:nvSpPr>
            <p:spPr>
              <a:xfrm>
                <a:off x="1356844" y="2253742"/>
                <a:ext cx="340094" cy="461469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ko-KR" b="1" dirty="0">
                    <a:solidFill>
                      <a:schemeClr val="bg1"/>
                    </a:solidFill>
                    <a:latin typeface="+mn-ea"/>
                    <a:ea typeface="+mn-ea"/>
                  </a:rPr>
                  <a:t>5</a:t>
                </a:r>
                <a:endParaRPr kumimoji="0" lang="ko-KR" altLang="en-US" b="1" dirty="0">
                  <a:solidFill>
                    <a:schemeClr val="bg1"/>
                  </a:solidFill>
                  <a:latin typeface="+mn-ea"/>
                  <a:ea typeface="+mn-ea"/>
                </a:endParaRPr>
              </a:p>
            </p:txBody>
          </p:sp>
        </p:grpSp>
        <p:sp>
          <p:nvSpPr>
            <p:cNvPr id="69" name="TextBox 68"/>
            <p:cNvSpPr txBox="1"/>
            <p:nvPr/>
          </p:nvSpPr>
          <p:spPr>
            <a:xfrm>
              <a:off x="7236135" y="4499579"/>
              <a:ext cx="1440321" cy="308159"/>
            </a:xfrm>
            <a:prstGeom prst="rect">
              <a:avLst/>
            </a:prstGeom>
            <a:noFill/>
            <a:ln w="28575">
              <a:solidFill>
                <a:schemeClr val="tx2">
                  <a:lumMod val="75000"/>
                </a:schemeClr>
              </a:solidFill>
            </a:ln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400" b="1" dirty="0">
                  <a:latin typeface="+mn-lt"/>
                  <a:ea typeface="+mn-ea"/>
                </a:rPr>
                <a:t>공지사항</a:t>
              </a:r>
            </a:p>
          </p:txBody>
        </p:sp>
      </p:grpSp>
      <p:grpSp>
        <p:nvGrpSpPr>
          <p:cNvPr id="15376" name="그룹 76"/>
          <p:cNvGrpSpPr>
            <a:grpSpLocks/>
          </p:cNvGrpSpPr>
          <p:nvPr/>
        </p:nvGrpSpPr>
        <p:grpSpPr bwMode="auto">
          <a:xfrm>
            <a:off x="6589713" y="4816475"/>
            <a:ext cx="2014537" cy="469900"/>
            <a:chOff x="6661277" y="5147900"/>
            <a:chExt cx="2015179" cy="469942"/>
          </a:xfrm>
        </p:grpSpPr>
        <p:grpSp>
          <p:nvGrpSpPr>
            <p:cNvPr id="15386" name="그룹 60"/>
            <p:cNvGrpSpPr>
              <a:grpSpLocks/>
            </p:cNvGrpSpPr>
            <p:nvPr/>
          </p:nvGrpSpPr>
          <p:grpSpPr bwMode="auto">
            <a:xfrm>
              <a:off x="6661277" y="5157192"/>
              <a:ext cx="503011" cy="460650"/>
              <a:chOff x="1230624" y="2230764"/>
              <a:chExt cx="555294" cy="555294"/>
            </a:xfrm>
          </p:grpSpPr>
          <p:sp>
            <p:nvSpPr>
              <p:cNvPr id="62" name="타원 61"/>
              <p:cNvSpPr/>
              <p:nvPr/>
            </p:nvSpPr>
            <p:spPr>
              <a:xfrm>
                <a:off x="1230624" y="2231046"/>
                <a:ext cx="555720" cy="555012"/>
              </a:xfrm>
              <a:prstGeom prst="ellipse">
                <a:avLst/>
              </a:prstGeom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5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63" name="TextBox 62"/>
              <p:cNvSpPr txBox="1"/>
              <p:nvPr/>
            </p:nvSpPr>
            <p:spPr>
              <a:xfrm>
                <a:off x="1356844" y="2254012"/>
                <a:ext cx="340094" cy="46123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ko-KR" b="1" dirty="0">
                    <a:solidFill>
                      <a:schemeClr val="bg1"/>
                    </a:solidFill>
                    <a:latin typeface="+mn-ea"/>
                    <a:ea typeface="+mn-ea"/>
                  </a:rPr>
                  <a:t>6</a:t>
                </a:r>
                <a:endParaRPr kumimoji="0" lang="ko-KR" altLang="en-US" b="1" dirty="0">
                  <a:solidFill>
                    <a:schemeClr val="bg1"/>
                  </a:solidFill>
                  <a:latin typeface="+mn-ea"/>
                  <a:ea typeface="+mn-ea"/>
                </a:endParaRPr>
              </a:p>
            </p:txBody>
          </p:sp>
        </p:grpSp>
        <p:sp>
          <p:nvSpPr>
            <p:cNvPr id="70" name="TextBox 69"/>
            <p:cNvSpPr txBox="1"/>
            <p:nvPr/>
          </p:nvSpPr>
          <p:spPr>
            <a:xfrm>
              <a:off x="7236135" y="5147900"/>
              <a:ext cx="1440321" cy="308003"/>
            </a:xfrm>
            <a:prstGeom prst="rect">
              <a:avLst/>
            </a:prstGeom>
            <a:noFill/>
            <a:ln w="28575">
              <a:solidFill>
                <a:schemeClr val="tx2">
                  <a:lumMod val="75000"/>
                </a:schemeClr>
              </a:solidFill>
            </a:ln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400" b="1" dirty="0">
                  <a:latin typeface="+mn-lt"/>
                  <a:ea typeface="+mn-ea"/>
                </a:rPr>
                <a:t>서비스목록</a:t>
              </a:r>
            </a:p>
          </p:txBody>
        </p:sp>
      </p:grpSp>
      <p:grpSp>
        <p:nvGrpSpPr>
          <p:cNvPr id="15377" name="그룹 77"/>
          <p:cNvGrpSpPr>
            <a:grpSpLocks/>
          </p:cNvGrpSpPr>
          <p:nvPr/>
        </p:nvGrpSpPr>
        <p:grpSpPr bwMode="auto">
          <a:xfrm>
            <a:off x="6589713" y="5516563"/>
            <a:ext cx="2014537" cy="461962"/>
            <a:chOff x="6661277" y="5848670"/>
            <a:chExt cx="2015179" cy="460650"/>
          </a:xfrm>
        </p:grpSpPr>
        <p:grpSp>
          <p:nvGrpSpPr>
            <p:cNvPr id="15382" name="그룹 63"/>
            <p:cNvGrpSpPr>
              <a:grpSpLocks/>
            </p:cNvGrpSpPr>
            <p:nvPr/>
          </p:nvGrpSpPr>
          <p:grpSpPr bwMode="auto">
            <a:xfrm>
              <a:off x="6661277" y="5848670"/>
              <a:ext cx="503011" cy="460650"/>
              <a:chOff x="1230624" y="2230764"/>
              <a:chExt cx="555294" cy="555294"/>
            </a:xfrm>
          </p:grpSpPr>
          <p:sp>
            <p:nvSpPr>
              <p:cNvPr id="65" name="타원 64"/>
              <p:cNvSpPr/>
              <p:nvPr/>
            </p:nvSpPr>
            <p:spPr>
              <a:xfrm>
                <a:off x="1230624" y="2230764"/>
                <a:ext cx="555720" cy="555294"/>
              </a:xfrm>
              <a:prstGeom prst="ellipse">
                <a:avLst/>
              </a:prstGeom>
            </p:spPr>
            <p:style>
              <a:lnRef idx="2">
                <a:schemeClr val="lt1">
                  <a:hueOff val="0"/>
                  <a:satOff val="0"/>
                  <a:lumOff val="0"/>
                  <a:alphaOff val="0"/>
                </a:schemeClr>
              </a:lnRef>
              <a:fillRef idx="1">
                <a:schemeClr val="accent1">
                  <a:tint val="50000"/>
                  <a:hueOff val="0"/>
                  <a:satOff val="0"/>
                  <a:lumOff val="0"/>
                  <a:alphaOff val="0"/>
                </a:schemeClr>
              </a:fillRef>
              <a:effectRef idx="0">
                <a:schemeClr val="accent1">
                  <a:tint val="50000"/>
                  <a:hueOff val="0"/>
                  <a:satOff val="0"/>
                  <a:lumOff val="0"/>
                  <a:alphaOff val="0"/>
                </a:schemeClr>
              </a:effectRef>
              <a:fontRef idx="minor">
                <a:schemeClr val="lt1">
                  <a:hueOff val="0"/>
                  <a:satOff val="0"/>
                  <a:lumOff val="0"/>
                  <a:alphaOff val="0"/>
                </a:schemeClr>
              </a:fontRef>
            </p:style>
          </p:sp>
          <p:sp>
            <p:nvSpPr>
              <p:cNvPr id="66" name="TextBox 65"/>
              <p:cNvSpPr txBox="1"/>
              <p:nvPr/>
            </p:nvSpPr>
            <p:spPr>
              <a:xfrm>
                <a:off x="1356844" y="2253663"/>
                <a:ext cx="340094" cy="461791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altLang="ko-KR" b="1" dirty="0">
                    <a:solidFill>
                      <a:schemeClr val="bg1"/>
                    </a:solidFill>
                    <a:latin typeface="+mn-ea"/>
                    <a:ea typeface="+mn-ea"/>
                  </a:rPr>
                  <a:t>7</a:t>
                </a:r>
                <a:endParaRPr kumimoji="0" lang="ko-KR" altLang="en-US" b="1" dirty="0">
                  <a:solidFill>
                    <a:schemeClr val="bg1"/>
                  </a:solidFill>
                  <a:latin typeface="+mn-ea"/>
                  <a:ea typeface="+mn-ea"/>
                </a:endParaRPr>
              </a:p>
            </p:txBody>
          </p:sp>
        </p:grpSp>
        <p:sp>
          <p:nvSpPr>
            <p:cNvPr id="71" name="TextBox 70"/>
            <p:cNvSpPr txBox="1"/>
            <p:nvPr/>
          </p:nvSpPr>
          <p:spPr>
            <a:xfrm>
              <a:off x="7236135" y="5867666"/>
              <a:ext cx="1440321" cy="308683"/>
            </a:xfrm>
            <a:prstGeom prst="rect">
              <a:avLst/>
            </a:prstGeom>
            <a:noFill/>
            <a:ln w="28575">
              <a:solidFill>
                <a:schemeClr val="tx2">
                  <a:lumMod val="75000"/>
                </a:schemeClr>
              </a:solidFill>
            </a:ln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sz="1400" b="1" dirty="0">
                  <a:latin typeface="+mn-lt"/>
                  <a:ea typeface="+mn-ea"/>
                </a:rPr>
                <a:t>KISS</a:t>
              </a:r>
              <a:r>
                <a:rPr kumimoji="0" lang="ko-KR" altLang="en-US" sz="1400" b="1" dirty="0" err="1">
                  <a:latin typeface="+mn-lt"/>
                  <a:ea typeface="+mn-ea"/>
                </a:rPr>
                <a:t>검색어</a:t>
              </a:r>
              <a:endParaRPr kumimoji="0" lang="ko-KR" altLang="en-US" sz="1400" b="1" dirty="0">
                <a:latin typeface="+mn-lt"/>
                <a:ea typeface="+mn-ea"/>
              </a:endParaRPr>
            </a:p>
          </p:txBody>
        </p:sp>
      </p:grpSp>
      <p:grpSp>
        <p:nvGrpSpPr>
          <p:cNvPr id="15378" name="그룹 83"/>
          <p:cNvGrpSpPr>
            <a:grpSpLocks/>
          </p:cNvGrpSpPr>
          <p:nvPr/>
        </p:nvGrpSpPr>
        <p:grpSpPr bwMode="auto">
          <a:xfrm>
            <a:off x="1258888" y="2565400"/>
            <a:ext cx="503237" cy="460375"/>
            <a:chOff x="1230624" y="2230764"/>
            <a:chExt cx="555294" cy="555294"/>
          </a:xfrm>
        </p:grpSpPr>
        <p:sp>
          <p:nvSpPr>
            <p:cNvPr id="85" name="타원 84"/>
            <p:cNvSpPr/>
            <p:nvPr/>
          </p:nvSpPr>
          <p:spPr>
            <a:xfrm>
              <a:off x="1230624" y="2230764"/>
              <a:ext cx="555294" cy="555294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5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5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86" name="TextBox 85"/>
            <p:cNvSpPr txBox="1"/>
            <p:nvPr/>
          </p:nvSpPr>
          <p:spPr>
            <a:xfrm>
              <a:off x="1356748" y="2253742"/>
              <a:ext cx="339833" cy="46146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en-US" altLang="ko-KR" b="1" dirty="0">
                  <a:solidFill>
                    <a:schemeClr val="bg1"/>
                  </a:solidFill>
                  <a:latin typeface="+mn-ea"/>
                  <a:ea typeface="+mn-ea"/>
                </a:rPr>
                <a:t>1</a:t>
              </a:r>
              <a:endParaRPr kumimoji="0" lang="ko-KR" altLang="en-US" b="1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pic>
        <p:nvPicPr>
          <p:cNvPr id="15379" name="Picture 2" descr="C:\Documents and Settings\user\바탕 화면\조성준\KISS 이용자 ppt\logo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81900" y="0"/>
            <a:ext cx="1562100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260350"/>
            <a:ext cx="9144000" cy="79216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65434" y="332656"/>
            <a:ext cx="3714478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36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+mn-lt"/>
                <a:ea typeface="+mn-ea"/>
              </a:rPr>
              <a:t>▶ </a:t>
            </a:r>
            <a:r>
              <a:rPr kumimoji="0" lang="en-US" altLang="ko-KR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+mn-lt"/>
                <a:ea typeface="+mn-ea"/>
              </a:rPr>
              <a:t>KISS </a:t>
            </a:r>
            <a:r>
              <a:rPr kumimoji="0" lang="ko-KR" altLang="en-US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+mn-lt"/>
                <a:ea typeface="+mn-ea"/>
              </a:rPr>
              <a:t>접속방법</a:t>
            </a:r>
            <a:endParaRPr kumimoji="0" lang="en-US" altLang="ko-KR" sz="3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+mn-lt"/>
              <a:ea typeface="+mn-ea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341313" y="1182688"/>
            <a:ext cx="6324600" cy="5486400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kumimoji="0" lang="en-US" altLang="ko-KR" sz="3200" b="1">
                <a:solidFill>
                  <a:schemeClr val="tx1">
                    <a:tint val="75000"/>
                  </a:schemeClr>
                </a:solidFill>
                <a:latin typeface="+mn-lt"/>
              </a:rPr>
              <a:t>Your subtopic goes here</a:t>
            </a:r>
            <a:endParaRPr kumimoji="0" lang="en-US" altLang="ko-KR" sz="3200" b="1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pic>
        <p:nvPicPr>
          <p:cNvPr id="8" name="Picture 2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125538"/>
            <a:ext cx="6265863" cy="5600700"/>
          </a:xfrm>
          <a:prstGeom prst="rect">
            <a:avLst/>
          </a:prstGeom>
          <a:noFill/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  <a:effectLst/>
        </p:spPr>
      </p:pic>
      <p:sp>
        <p:nvSpPr>
          <p:cNvPr id="9" name="모서리가 둥근 직사각형 8"/>
          <p:cNvSpPr/>
          <p:nvPr/>
        </p:nvSpPr>
        <p:spPr bwMode="auto">
          <a:xfrm>
            <a:off x="288925" y="2039938"/>
            <a:ext cx="1474788" cy="884237"/>
          </a:xfrm>
          <a:prstGeom prst="roundRect">
            <a:avLst/>
          </a:prstGeom>
          <a:noFill/>
          <a:ln w="5715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latinLnBrk="0">
              <a:defRPr/>
            </a:pPr>
            <a:endParaRPr kumimoji="0" lang="ko-KR" altLang="en-US" sz="2400" b="1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10" name="모서리가 둥근 직사각형 9"/>
          <p:cNvSpPr/>
          <p:nvPr/>
        </p:nvSpPr>
        <p:spPr bwMode="auto">
          <a:xfrm>
            <a:off x="576263" y="1392238"/>
            <a:ext cx="792162" cy="287337"/>
          </a:xfrm>
          <a:prstGeom prst="roundRect">
            <a:avLst/>
          </a:prstGeom>
          <a:noFill/>
          <a:ln w="5715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latinLnBrk="0">
              <a:defRPr/>
            </a:pPr>
            <a:endParaRPr kumimoji="0" lang="ko-KR" altLang="en-US" sz="2400" b="1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11" name="모서리가 둥근 직사각형 10"/>
          <p:cNvSpPr/>
          <p:nvPr/>
        </p:nvSpPr>
        <p:spPr bwMode="auto">
          <a:xfrm>
            <a:off x="6842125" y="1268413"/>
            <a:ext cx="2122488" cy="720725"/>
          </a:xfrm>
          <a:prstGeom prst="roundRect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 latinLnBrk="0">
              <a:lnSpc>
                <a:spcPct val="150000"/>
              </a:lnSpc>
              <a:defRPr/>
            </a:pPr>
            <a:r>
              <a:rPr kumimoji="0" lang="ko-KR" altLang="en-US" sz="1200" dirty="0">
                <a:solidFill>
                  <a:schemeClr val="tx1"/>
                </a:solidFill>
                <a:latin typeface="+mn-ea"/>
              </a:rPr>
              <a:t>정상적 로그인 완료</a:t>
            </a:r>
            <a:endParaRPr kumimoji="0" lang="en-US" altLang="ko-KR" sz="1200" dirty="0">
              <a:solidFill>
                <a:schemeClr val="tx1"/>
              </a:solidFill>
              <a:latin typeface="+mn-ea"/>
            </a:endParaRPr>
          </a:p>
          <a:p>
            <a:pPr algn="ctr" latinLnBrk="0">
              <a:lnSpc>
                <a:spcPct val="150000"/>
              </a:lnSpc>
              <a:defRPr/>
            </a:pPr>
            <a:r>
              <a:rPr kumimoji="0" lang="ko-KR" altLang="en-US" sz="1200" dirty="0">
                <a:solidFill>
                  <a:schemeClr val="tx1"/>
                </a:solidFill>
                <a:latin typeface="+mn-ea"/>
              </a:rPr>
              <a:t>접속된 </a:t>
            </a:r>
            <a:r>
              <a:rPr kumimoji="0" lang="ko-KR" altLang="en-US" sz="1200" dirty="0" err="1">
                <a:solidFill>
                  <a:schemeClr val="tx1"/>
                </a:solidFill>
                <a:latin typeface="+mn-ea"/>
              </a:rPr>
              <a:t>대</a:t>
            </a:r>
            <a:r>
              <a:rPr kumimoji="0" lang="ko-KR" altLang="en-US" sz="1200" dirty="0" err="1">
                <a:solidFill>
                  <a:schemeClr val="tx1"/>
                </a:solidFill>
                <a:latin typeface="+mn-ea"/>
              </a:rPr>
              <a:t>학</a:t>
            </a:r>
            <a:r>
              <a:rPr kumimoji="0" lang="ko-KR" altLang="en-US" sz="1200" dirty="0" err="1">
                <a:solidFill>
                  <a:schemeClr val="tx1"/>
                </a:solidFill>
                <a:latin typeface="+mn-ea"/>
              </a:rPr>
              <a:t>명</a:t>
            </a:r>
            <a:r>
              <a:rPr kumimoji="0" lang="ko-KR" altLang="en-US" sz="1200" dirty="0">
                <a:solidFill>
                  <a:schemeClr val="tx1"/>
                </a:solidFill>
                <a:latin typeface="+mn-ea"/>
              </a:rPr>
              <a:t> 표시</a:t>
            </a:r>
            <a:endParaRPr kumimoji="0" lang="en-US" altLang="ko-KR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2" name="모서리가 둥근 직사각형 11"/>
          <p:cNvSpPr/>
          <p:nvPr/>
        </p:nvSpPr>
        <p:spPr bwMode="auto">
          <a:xfrm>
            <a:off x="6842125" y="2133600"/>
            <a:ext cx="2051050" cy="1008063"/>
          </a:xfrm>
          <a:prstGeom prst="roundRect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 latinLnBrk="0">
              <a:lnSpc>
                <a:spcPct val="150000"/>
              </a:lnSpc>
              <a:defRPr/>
            </a:pPr>
            <a:r>
              <a:rPr kumimoji="0" lang="ko-KR" altLang="en-US" sz="1200" dirty="0" err="1">
                <a:solidFill>
                  <a:schemeClr val="tx1"/>
                </a:solidFill>
                <a:latin typeface="+mn-ea"/>
              </a:rPr>
              <a:t>대</a:t>
            </a:r>
            <a:r>
              <a:rPr kumimoji="0" lang="ko-KR" altLang="en-US" sz="1200" dirty="0" err="1">
                <a:solidFill>
                  <a:schemeClr val="tx1"/>
                </a:solidFill>
                <a:latin typeface="+mn-ea"/>
              </a:rPr>
              <a:t>학</a:t>
            </a:r>
            <a:r>
              <a:rPr kumimoji="0" lang="ko-KR" altLang="en-US" sz="1200" dirty="0" err="1">
                <a:solidFill>
                  <a:schemeClr val="tx1"/>
                </a:solidFill>
                <a:latin typeface="+mn-ea"/>
              </a:rPr>
              <a:t>내</a:t>
            </a:r>
            <a:r>
              <a:rPr kumimoji="0" lang="ko-KR" altLang="en-US" sz="1200" dirty="0">
                <a:solidFill>
                  <a:schemeClr val="tx1"/>
                </a:solidFill>
                <a:latin typeface="+mn-ea"/>
              </a:rPr>
              <a:t> 접속 시 기존 입력되어 있던 </a:t>
            </a:r>
            <a:r>
              <a:rPr kumimoji="0" lang="en-US" altLang="ko-KR" sz="1200" dirty="0">
                <a:solidFill>
                  <a:schemeClr val="tx1"/>
                </a:solidFill>
                <a:latin typeface="+mn-ea"/>
              </a:rPr>
              <a:t>IP</a:t>
            </a:r>
            <a:r>
              <a:rPr kumimoji="0" lang="ko-KR" altLang="en-US" sz="1200" dirty="0">
                <a:solidFill>
                  <a:schemeClr val="tx1"/>
                </a:solidFill>
                <a:latin typeface="+mn-ea"/>
              </a:rPr>
              <a:t> </a:t>
            </a:r>
            <a:r>
              <a:rPr kumimoji="0" lang="ko-KR" altLang="en-US" sz="1200" dirty="0">
                <a:solidFill>
                  <a:schemeClr val="tx1"/>
                </a:solidFill>
                <a:latin typeface="+mn-ea"/>
              </a:rPr>
              <a:t>인식 </a:t>
            </a:r>
            <a:r>
              <a:rPr kumimoji="0" lang="ko-KR" altLang="en-US" sz="1200" b="1" dirty="0">
                <a:solidFill>
                  <a:schemeClr val="tx1"/>
                </a:solidFill>
                <a:latin typeface="+mn-ea"/>
              </a:rPr>
              <a:t>자동로그인 됨</a:t>
            </a:r>
            <a:endParaRPr kumimoji="0" lang="en-US" altLang="ko-KR" sz="1200" b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3" name="모서리가 둥근 직사각형 12"/>
          <p:cNvSpPr/>
          <p:nvPr/>
        </p:nvSpPr>
        <p:spPr bwMode="auto">
          <a:xfrm>
            <a:off x="6804025" y="3284538"/>
            <a:ext cx="2089150" cy="504825"/>
          </a:xfrm>
          <a:prstGeom prst="roundRect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 latinLnBrk="0">
              <a:lnSpc>
                <a:spcPct val="150000"/>
              </a:lnSpc>
              <a:defRPr/>
            </a:pPr>
            <a:r>
              <a:rPr kumimoji="0" lang="ko-KR" altLang="en-US" sz="1200" dirty="0">
                <a:solidFill>
                  <a:schemeClr val="tx1"/>
                </a:solidFill>
                <a:latin typeface="+mn-ea"/>
              </a:rPr>
              <a:t>인증 후 이용가능상태</a:t>
            </a:r>
            <a:endParaRPr kumimoji="0" lang="en-US" altLang="ko-KR" sz="1200" dirty="0">
              <a:solidFill>
                <a:schemeClr val="tx1"/>
              </a:solidFill>
              <a:latin typeface="+mn-ea"/>
            </a:endParaRPr>
          </a:p>
        </p:txBody>
      </p:sp>
      <p:pic>
        <p:nvPicPr>
          <p:cNvPr id="16394" name="Picture 2" descr="C:\Documents and Settings\user\바탕 화면\조성준\KISS 이용자 ppt\logo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24750" y="6556375"/>
            <a:ext cx="1562100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5" name="Picture 2" descr="C:\Documents and Settings\user\바탕 화면\조성준\KISS 이용자 ppt\logo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81900" y="0"/>
            <a:ext cx="1562100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260350"/>
            <a:ext cx="9144000" cy="79216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35496" y="332656"/>
            <a:ext cx="281679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36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+mn-lt"/>
                <a:ea typeface="+mn-ea"/>
              </a:rPr>
              <a:t>▶ </a:t>
            </a:r>
            <a:r>
              <a:rPr kumimoji="0" lang="ko-KR" altLang="en-US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+mn-lt"/>
                <a:ea typeface="+mn-ea"/>
              </a:rPr>
              <a:t>통합검색</a:t>
            </a:r>
            <a:r>
              <a:rPr kumimoji="0" lang="en-US" altLang="ko-KR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+mn-lt"/>
                <a:ea typeface="+mn-ea"/>
              </a:rPr>
              <a:t> </a:t>
            </a:r>
            <a:endParaRPr kumimoji="0" lang="en-US" altLang="ko-KR" sz="3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+mn-lt"/>
              <a:ea typeface="+mn-ea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233363" y="1223963"/>
            <a:ext cx="6324600" cy="5486400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kumimoji="0" lang="en-US" altLang="ko-KR" sz="3200">
                <a:solidFill>
                  <a:schemeClr val="tx1">
                    <a:tint val="75000"/>
                  </a:schemeClr>
                </a:solidFill>
                <a:latin typeface="+mn-lt"/>
              </a:rPr>
              <a:t>Your subtopic goes here</a:t>
            </a:r>
            <a:endParaRPr kumimoji="0" lang="en-US" altLang="ko-KR" sz="3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9388" y="1219200"/>
            <a:ext cx="6408737" cy="5522913"/>
          </a:xfrm>
          <a:prstGeom prst="rect">
            <a:avLst/>
          </a:prstGeom>
          <a:noFill/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</p:spPr>
      </p:pic>
      <p:sp>
        <p:nvSpPr>
          <p:cNvPr id="9" name="모서리가 둥근 직사각형 8"/>
          <p:cNvSpPr/>
          <p:nvPr/>
        </p:nvSpPr>
        <p:spPr bwMode="auto">
          <a:xfrm>
            <a:off x="2051050" y="1651000"/>
            <a:ext cx="2376488" cy="431800"/>
          </a:xfrm>
          <a:prstGeom prst="roundRect">
            <a:avLst/>
          </a:prstGeom>
          <a:noFill/>
          <a:ln w="5715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latinLnBrk="0">
              <a:defRPr/>
            </a:pPr>
            <a:endParaRPr kumimoji="0" lang="ko-KR" altLang="en-US" sz="240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10" name="모서리가 둥근 직사각형 9"/>
          <p:cNvSpPr/>
          <p:nvPr/>
        </p:nvSpPr>
        <p:spPr bwMode="auto">
          <a:xfrm>
            <a:off x="6875463" y="1290638"/>
            <a:ext cx="2089150" cy="698500"/>
          </a:xfrm>
          <a:prstGeom prst="roundRect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 latinLnBrk="0">
              <a:lnSpc>
                <a:spcPct val="150000"/>
              </a:lnSpc>
              <a:defRPr/>
            </a:pPr>
            <a:r>
              <a:rPr kumimoji="0" lang="ko-KR" altLang="en-US" sz="1200" dirty="0">
                <a:solidFill>
                  <a:schemeClr val="tx1"/>
                </a:solidFill>
                <a:latin typeface="+mn-ea"/>
              </a:rPr>
              <a:t>통합 검색 메뉴</a:t>
            </a:r>
            <a:endParaRPr kumimoji="0" lang="en-US" altLang="ko-KR" sz="1200" dirty="0">
              <a:solidFill>
                <a:schemeClr val="tx1"/>
              </a:solidFill>
              <a:latin typeface="+mn-ea"/>
            </a:endParaRP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dirty="0">
                <a:solidFill>
                  <a:schemeClr val="tx1"/>
                </a:solidFill>
                <a:latin typeface="+mn-ea"/>
              </a:rPr>
              <a:t>기본적인 검색 방법</a:t>
            </a:r>
            <a:endParaRPr kumimoji="0" lang="en-US" altLang="ko-KR" sz="1200" dirty="0">
              <a:solidFill>
                <a:schemeClr val="tx1"/>
              </a:solidFill>
              <a:latin typeface="+mn-ea"/>
            </a:endParaRPr>
          </a:p>
          <a:p>
            <a:pPr algn="ctr" latinLnBrk="0">
              <a:lnSpc>
                <a:spcPct val="150000"/>
              </a:lnSpc>
              <a:defRPr/>
            </a:pPr>
            <a:endParaRPr kumimoji="0" lang="en-US" altLang="ko-KR" sz="1200" dirty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11" name="모서리가 둥근 직사각형 10"/>
          <p:cNvSpPr/>
          <p:nvPr/>
        </p:nvSpPr>
        <p:spPr bwMode="auto">
          <a:xfrm>
            <a:off x="6875463" y="2133600"/>
            <a:ext cx="2089150" cy="1079500"/>
          </a:xfrm>
          <a:prstGeom prst="roundRect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dirty="0">
                <a:solidFill>
                  <a:schemeClr val="tx1"/>
                </a:solidFill>
                <a:latin typeface="+mn-ea"/>
              </a:rPr>
              <a:t>전체 </a:t>
            </a:r>
            <a:r>
              <a:rPr kumimoji="0" lang="en-US" altLang="ko-KR" sz="1200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0" lang="ko-KR" altLang="en-US" sz="1200" dirty="0">
                <a:solidFill>
                  <a:schemeClr val="tx1"/>
                </a:solidFill>
                <a:latin typeface="+mn-ea"/>
              </a:rPr>
              <a:t>두 개 이상</a:t>
            </a:r>
            <a:r>
              <a:rPr kumimoji="0" lang="ko-KR" altLang="en-US" sz="1200" dirty="0">
                <a:latin typeface="+mn-ea"/>
              </a:rPr>
              <a:t> 단어를 띄어쓰기 하여 입력 “</a:t>
            </a:r>
            <a:r>
              <a:rPr kumimoji="0" lang="en-US" altLang="ko-KR" sz="1200" dirty="0">
                <a:latin typeface="+mn-ea"/>
              </a:rPr>
              <a:t>AND” </a:t>
            </a:r>
            <a:r>
              <a:rPr kumimoji="0" lang="ko-KR" altLang="en-US" sz="1200" dirty="0">
                <a:latin typeface="+mn-ea"/>
              </a:rPr>
              <a:t>로 인식하여 검색</a:t>
            </a:r>
            <a:endParaRPr kumimoji="0" lang="en-US" altLang="ko-KR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2" name="모서리가 둥근 직사각형 11"/>
          <p:cNvSpPr/>
          <p:nvPr/>
        </p:nvSpPr>
        <p:spPr bwMode="auto">
          <a:xfrm>
            <a:off x="6875463" y="3357563"/>
            <a:ext cx="2089150" cy="863600"/>
          </a:xfrm>
          <a:prstGeom prst="roundRect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dirty="0">
                <a:latin typeface="+mn-ea"/>
              </a:rPr>
              <a:t>항상 중앙에 상주</a:t>
            </a:r>
            <a:endParaRPr kumimoji="0" lang="en-US" altLang="ko-KR" sz="1200" dirty="0">
              <a:latin typeface="+mn-ea"/>
            </a:endParaRP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dirty="0">
                <a:latin typeface="+mn-ea"/>
              </a:rPr>
              <a:t>필요한 학술지논문을 검색</a:t>
            </a:r>
            <a:endParaRPr kumimoji="0" lang="en-US" altLang="ko-KR" sz="1200" dirty="0">
              <a:solidFill>
                <a:schemeClr val="tx1"/>
              </a:solidFill>
              <a:latin typeface="+mn-ea"/>
            </a:endParaRPr>
          </a:p>
        </p:txBody>
      </p:sp>
      <p:pic>
        <p:nvPicPr>
          <p:cNvPr id="17417" name="Picture 2" descr="C:\Documents and Settings\user\바탕 화면\조성준\KISS 이용자 ppt\logo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81900" y="0"/>
            <a:ext cx="1562100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2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260350"/>
            <a:ext cx="9144000" cy="79216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24186" y="332656"/>
            <a:ext cx="281679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36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+mn-lt"/>
                <a:ea typeface="+mn-ea"/>
              </a:rPr>
              <a:t>▶ </a:t>
            </a:r>
            <a:r>
              <a:rPr kumimoji="0" lang="ko-KR" altLang="en-US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+mn-lt"/>
                <a:ea typeface="+mn-ea"/>
              </a:rPr>
              <a:t>기본검색</a:t>
            </a:r>
            <a:r>
              <a:rPr kumimoji="0" lang="en-US" altLang="ko-KR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+mn-lt"/>
                <a:ea typeface="+mn-ea"/>
              </a:rPr>
              <a:t> </a:t>
            </a:r>
            <a:endParaRPr kumimoji="0" lang="en-US" altLang="ko-KR" sz="3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+mn-lt"/>
              <a:ea typeface="+mn-ea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304800" y="1155700"/>
            <a:ext cx="6324600" cy="5486400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kumimoji="0" lang="en-US" altLang="ko-KR" sz="3200">
                <a:solidFill>
                  <a:schemeClr val="tx1">
                    <a:tint val="75000"/>
                  </a:schemeClr>
                </a:solidFill>
                <a:latin typeface="+mn-lt"/>
              </a:rPr>
              <a:t>Your subtopic goes here</a:t>
            </a:r>
            <a:endParaRPr kumimoji="0" lang="en-US" altLang="ko-KR" sz="3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sp>
        <p:nvSpPr>
          <p:cNvPr id="8" name="모서리가 둥근 직사각형 7"/>
          <p:cNvSpPr/>
          <p:nvPr/>
        </p:nvSpPr>
        <p:spPr bwMode="auto">
          <a:xfrm>
            <a:off x="2124075" y="1654175"/>
            <a:ext cx="719138" cy="1079500"/>
          </a:xfrm>
          <a:prstGeom prst="roundRect">
            <a:avLst/>
          </a:prstGeom>
          <a:noFill/>
          <a:ln w="5715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latinLnBrk="0">
              <a:defRPr/>
            </a:pPr>
            <a:endParaRPr kumimoji="0" lang="ko-KR" altLang="en-US" sz="240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9" name="모서리가 둥근 직사각형 8"/>
          <p:cNvSpPr/>
          <p:nvPr/>
        </p:nvSpPr>
        <p:spPr bwMode="auto">
          <a:xfrm>
            <a:off x="6804025" y="1149350"/>
            <a:ext cx="2160588" cy="649288"/>
          </a:xfrm>
          <a:prstGeom prst="roundRect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dirty="0">
                <a:solidFill>
                  <a:schemeClr val="tx1"/>
                </a:solidFill>
                <a:latin typeface="+mn-ea"/>
              </a:rPr>
              <a:t>제목 </a:t>
            </a:r>
            <a:r>
              <a:rPr kumimoji="0" lang="en-US" altLang="ko-KR" sz="1100" dirty="0">
                <a:solidFill>
                  <a:schemeClr val="tx1"/>
                </a:solidFill>
                <a:latin typeface="+mn-ea"/>
              </a:rPr>
              <a:t>: </a:t>
            </a:r>
            <a:r>
              <a:rPr kumimoji="0" lang="ko-KR" altLang="en-US" sz="1100" dirty="0"/>
              <a:t>입력한 단어가 포함되는 제목의 논문 검색</a:t>
            </a:r>
            <a:endParaRPr kumimoji="0" lang="en-US" altLang="ko-KR" sz="1100" dirty="0"/>
          </a:p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000" dirty="0"/>
              <a:t/>
            </a:r>
            <a:br>
              <a:rPr kumimoji="0" lang="ko-KR" altLang="en-US" sz="1000" dirty="0"/>
            </a:br>
            <a:endParaRPr kumimoji="0" lang="en-US" altLang="ko-KR" sz="10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0" name="모서리가 둥근 직사각형 9"/>
          <p:cNvSpPr/>
          <p:nvPr/>
        </p:nvSpPr>
        <p:spPr bwMode="auto">
          <a:xfrm>
            <a:off x="6804025" y="1870075"/>
            <a:ext cx="2160588" cy="647700"/>
          </a:xfrm>
          <a:prstGeom prst="roundRect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dirty="0">
                <a:latin typeface="+mn-ea"/>
              </a:rPr>
              <a:t>초록 </a:t>
            </a:r>
            <a:r>
              <a:rPr kumimoji="0" lang="en-US" altLang="ko-KR" sz="1100" dirty="0">
                <a:latin typeface="+mn-ea"/>
              </a:rPr>
              <a:t>: </a:t>
            </a:r>
            <a:r>
              <a:rPr kumimoji="0" lang="ko-KR" altLang="en-US" sz="1100" dirty="0">
                <a:latin typeface="+mn-ea"/>
              </a:rPr>
              <a:t>입력한 단어가 포함되는 초록을 가진 논문 검색</a:t>
            </a:r>
            <a:endParaRPr kumimoji="0" lang="en-US" altLang="ko-KR" sz="11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1" name="모서리가 둥근 직사각형 10"/>
          <p:cNvSpPr/>
          <p:nvPr/>
        </p:nvSpPr>
        <p:spPr bwMode="auto">
          <a:xfrm>
            <a:off x="6804025" y="2589213"/>
            <a:ext cx="2160588" cy="839787"/>
          </a:xfrm>
          <a:prstGeom prst="roundRect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dirty="0">
                <a:latin typeface="+mn-ea"/>
              </a:rPr>
              <a:t>제목</a:t>
            </a:r>
            <a:r>
              <a:rPr kumimoji="0" lang="en-US" altLang="ko-KR" sz="1100" dirty="0">
                <a:latin typeface="+mn-ea"/>
              </a:rPr>
              <a:t>+</a:t>
            </a:r>
            <a:r>
              <a:rPr kumimoji="0" lang="ko-KR" altLang="en-US" sz="1100" dirty="0">
                <a:latin typeface="+mn-ea"/>
              </a:rPr>
              <a:t>초록 </a:t>
            </a:r>
            <a:r>
              <a:rPr kumimoji="0" lang="en-US" altLang="ko-KR" sz="1100" dirty="0">
                <a:latin typeface="+mn-ea"/>
              </a:rPr>
              <a:t>: </a:t>
            </a:r>
            <a:r>
              <a:rPr kumimoji="0" lang="ko-KR" altLang="en-US" sz="1100" dirty="0">
                <a:latin typeface="+mn-ea"/>
              </a:rPr>
              <a:t>입력한 단어가 포함된 제목과 초록을 가진 논문 검색</a:t>
            </a:r>
            <a:endParaRPr kumimoji="0" lang="en-US" altLang="ko-KR" sz="11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2" name="모서리가 둥근 직사각형 11"/>
          <p:cNvSpPr/>
          <p:nvPr/>
        </p:nvSpPr>
        <p:spPr bwMode="auto">
          <a:xfrm>
            <a:off x="6804025" y="3525838"/>
            <a:ext cx="2160588" cy="839787"/>
          </a:xfrm>
          <a:prstGeom prst="roundRect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dirty="0">
                <a:latin typeface="+mn-ea"/>
              </a:rPr>
              <a:t>저자 </a:t>
            </a:r>
            <a:r>
              <a:rPr kumimoji="0" lang="en-US" altLang="ko-KR" sz="1100" dirty="0">
                <a:latin typeface="+mn-ea"/>
              </a:rPr>
              <a:t>: </a:t>
            </a:r>
            <a:r>
              <a:rPr kumimoji="0" lang="ko-KR" altLang="en-US" sz="1100" dirty="0">
                <a:latin typeface="+mn-ea"/>
              </a:rPr>
              <a:t>입력하신 단어가 저자명에 포함되거나 일치하는 논문 검색</a:t>
            </a:r>
            <a:endParaRPr kumimoji="0" lang="en-US" altLang="ko-KR" sz="11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3" name="모서리가 둥근 직사각형 12"/>
          <p:cNvSpPr/>
          <p:nvPr/>
        </p:nvSpPr>
        <p:spPr bwMode="auto">
          <a:xfrm>
            <a:off x="6804025" y="4437063"/>
            <a:ext cx="2160588" cy="647700"/>
          </a:xfrm>
          <a:prstGeom prst="roundRect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dirty="0">
                <a:latin typeface="+mn-ea"/>
              </a:rPr>
              <a:t>키워드 </a:t>
            </a:r>
            <a:r>
              <a:rPr kumimoji="0" lang="en-US" altLang="ko-KR" sz="1100" dirty="0">
                <a:latin typeface="+mn-ea"/>
              </a:rPr>
              <a:t>: </a:t>
            </a:r>
            <a:r>
              <a:rPr kumimoji="0" lang="ko-KR" altLang="en-US" sz="1100" dirty="0">
                <a:latin typeface="+mn-ea"/>
              </a:rPr>
              <a:t>논문의 저자가 논문작성시 지정한 키워드 검색</a:t>
            </a:r>
            <a:endParaRPr kumimoji="0" lang="en-US" altLang="ko-KR" sz="11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4" name="모서리가 둥근 직사각형 13"/>
          <p:cNvSpPr/>
          <p:nvPr/>
        </p:nvSpPr>
        <p:spPr bwMode="auto">
          <a:xfrm>
            <a:off x="6804025" y="5181600"/>
            <a:ext cx="2160588" cy="839788"/>
          </a:xfrm>
          <a:prstGeom prst="roundRect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dirty="0">
                <a:latin typeface="+mn-ea"/>
              </a:rPr>
              <a:t>발행기관 </a:t>
            </a:r>
            <a:r>
              <a:rPr kumimoji="0" lang="en-US" altLang="ko-KR" sz="1100" dirty="0">
                <a:latin typeface="+mn-ea"/>
              </a:rPr>
              <a:t>: </a:t>
            </a:r>
            <a:r>
              <a:rPr kumimoji="0" lang="ko-KR" altLang="en-US" sz="1100" dirty="0">
                <a:latin typeface="+mn-ea"/>
              </a:rPr>
              <a:t>논문이 수록된 간행물을 발행하는 학회</a:t>
            </a:r>
            <a:r>
              <a:rPr kumimoji="0" lang="en-US" altLang="ko-KR" sz="1100" dirty="0">
                <a:latin typeface="+mn-ea"/>
              </a:rPr>
              <a:t>(</a:t>
            </a:r>
            <a:r>
              <a:rPr kumimoji="0" lang="ko-KR" altLang="en-US" sz="1100" dirty="0">
                <a:latin typeface="+mn-ea"/>
              </a:rPr>
              <a:t>단체</a:t>
            </a:r>
            <a:r>
              <a:rPr kumimoji="0" lang="en-US" altLang="ko-KR" sz="1100" dirty="0">
                <a:latin typeface="+mn-ea"/>
              </a:rPr>
              <a:t>)</a:t>
            </a:r>
            <a:r>
              <a:rPr kumimoji="0" lang="ko-KR" altLang="en-US" sz="1100" dirty="0">
                <a:latin typeface="+mn-ea"/>
              </a:rPr>
              <a:t>명이 포함된 학회 자료가 검색</a:t>
            </a:r>
            <a:endParaRPr kumimoji="0" lang="en-US" altLang="ko-KR" sz="11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5" name="모서리가 둥근 직사각형 14"/>
          <p:cNvSpPr/>
          <p:nvPr/>
        </p:nvSpPr>
        <p:spPr bwMode="auto">
          <a:xfrm>
            <a:off x="6804025" y="6102350"/>
            <a:ext cx="2160588" cy="639763"/>
          </a:xfrm>
          <a:prstGeom prst="roundRect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dirty="0">
                <a:latin typeface="+mn-ea"/>
              </a:rPr>
              <a:t>간행물 </a:t>
            </a:r>
            <a:r>
              <a:rPr kumimoji="0" lang="en-US" altLang="ko-KR" sz="1100" dirty="0">
                <a:latin typeface="+mn-ea"/>
              </a:rPr>
              <a:t>: </a:t>
            </a:r>
            <a:r>
              <a:rPr kumimoji="0" lang="ko-KR" altLang="en-US" sz="1100" dirty="0">
                <a:latin typeface="+mn-ea"/>
              </a:rPr>
              <a:t>입력하신 단어가 포함된 간행물 검색</a:t>
            </a:r>
            <a:endParaRPr kumimoji="0" lang="en-US" altLang="ko-KR" sz="1100" dirty="0">
              <a:solidFill>
                <a:schemeClr val="tx1"/>
              </a:solidFill>
              <a:latin typeface="+mn-ea"/>
            </a:endParaRPr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1196975"/>
            <a:ext cx="6327775" cy="5472113"/>
          </a:xfrm>
          <a:prstGeom prst="rect">
            <a:avLst/>
          </a:prstGeom>
          <a:noFill/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20913" y="1725613"/>
            <a:ext cx="550862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모서리가 둥근 직사각형 17"/>
          <p:cNvSpPr/>
          <p:nvPr/>
        </p:nvSpPr>
        <p:spPr bwMode="auto">
          <a:xfrm>
            <a:off x="2124075" y="1654175"/>
            <a:ext cx="719138" cy="1079500"/>
          </a:xfrm>
          <a:prstGeom prst="roundRect">
            <a:avLst/>
          </a:prstGeom>
          <a:noFill/>
          <a:ln w="5715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latinLnBrk="0">
              <a:defRPr/>
            </a:pPr>
            <a:endParaRPr kumimoji="0" lang="ko-KR" altLang="en-US" sz="2400" b="1">
              <a:solidFill>
                <a:schemeClr val="tx1"/>
              </a:solidFill>
              <a:latin typeface="Times New Roman" pitchFamily="18" charset="0"/>
            </a:endParaRPr>
          </a:p>
        </p:txBody>
      </p:sp>
      <p:pic>
        <p:nvPicPr>
          <p:cNvPr id="18447" name="Picture 2" descr="C:\Documents and Settings\user\바탕 화면\조성준\KISS 이용자 ppt\logo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81900" y="0"/>
            <a:ext cx="1562100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260350"/>
            <a:ext cx="9144000" cy="79216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24186" y="332656"/>
            <a:ext cx="281679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36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+mn-lt"/>
                <a:ea typeface="+mn-ea"/>
              </a:rPr>
              <a:t>▶ </a:t>
            </a:r>
            <a:r>
              <a:rPr kumimoji="0" lang="ko-KR" altLang="en-US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+mn-lt"/>
                <a:ea typeface="+mn-ea"/>
              </a:rPr>
              <a:t>검색결과</a:t>
            </a:r>
            <a:r>
              <a:rPr kumimoji="0" lang="en-US" altLang="ko-KR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+mn-lt"/>
                <a:ea typeface="+mn-ea"/>
              </a:rPr>
              <a:t> </a:t>
            </a:r>
            <a:endParaRPr kumimoji="0" lang="en-US" altLang="ko-KR" sz="3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+mn-lt"/>
              <a:ea typeface="+mn-ea"/>
            </a:endParaRPr>
          </a:p>
        </p:txBody>
      </p:sp>
      <p:sp>
        <p:nvSpPr>
          <p:cNvPr id="19" name="Rectangle 3"/>
          <p:cNvSpPr txBox="1">
            <a:spLocks noChangeArrowheads="1"/>
          </p:cNvSpPr>
          <p:nvPr/>
        </p:nvSpPr>
        <p:spPr>
          <a:xfrm>
            <a:off x="233363" y="1130300"/>
            <a:ext cx="6324600" cy="5486400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kumimoji="0" lang="en-US" altLang="ko-KR" sz="3200">
                <a:solidFill>
                  <a:schemeClr val="tx1">
                    <a:tint val="75000"/>
                  </a:schemeClr>
                </a:solidFill>
                <a:latin typeface="+mn-lt"/>
              </a:rPr>
              <a:t>Your subtopic goes here</a:t>
            </a:r>
            <a:endParaRPr kumimoji="0" lang="en-US" altLang="ko-KR" sz="3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1187450"/>
            <a:ext cx="6337300" cy="5554663"/>
          </a:xfrm>
          <a:prstGeom prst="rect">
            <a:avLst/>
          </a:prstGeom>
          <a:noFill/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</p:spPr>
      </p:pic>
      <p:sp>
        <p:nvSpPr>
          <p:cNvPr id="21" name="모서리가 둥근 직사각형 20"/>
          <p:cNvSpPr/>
          <p:nvPr/>
        </p:nvSpPr>
        <p:spPr bwMode="auto">
          <a:xfrm>
            <a:off x="1331913" y="2924175"/>
            <a:ext cx="719137" cy="217488"/>
          </a:xfrm>
          <a:prstGeom prst="roundRect">
            <a:avLst/>
          </a:prstGeom>
          <a:noFill/>
          <a:ln w="5715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latinLnBrk="0">
              <a:defRPr/>
            </a:pPr>
            <a:endParaRPr kumimoji="0" lang="ko-KR" altLang="en-US" sz="2400" b="1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22" name="모서리가 둥근 직사각형 21"/>
          <p:cNvSpPr/>
          <p:nvPr/>
        </p:nvSpPr>
        <p:spPr bwMode="auto">
          <a:xfrm>
            <a:off x="6804025" y="1268413"/>
            <a:ext cx="2160588" cy="431800"/>
          </a:xfrm>
          <a:prstGeom prst="roundRect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dirty="0"/>
              <a:t>전체검색 “부모 상담” 입력</a:t>
            </a:r>
            <a:endParaRPr kumimoji="0" lang="en-US" altLang="ko-KR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3" name="모서리가 둥근 직사각형 22"/>
          <p:cNvSpPr/>
          <p:nvPr/>
        </p:nvSpPr>
        <p:spPr bwMode="auto">
          <a:xfrm>
            <a:off x="6804025" y="1844675"/>
            <a:ext cx="2160588" cy="1296988"/>
          </a:xfrm>
          <a:prstGeom prst="roundRect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dirty="0"/>
              <a:t>두 단어의 </a:t>
            </a:r>
            <a:r>
              <a:rPr kumimoji="0" lang="en-US" altLang="ko-KR" sz="1200" dirty="0"/>
              <a:t>AND </a:t>
            </a:r>
            <a:r>
              <a:rPr kumimoji="0" lang="ko-KR" altLang="en-US" sz="1200" dirty="0"/>
              <a:t>검색으로 서지사항에 부모</a:t>
            </a:r>
            <a:r>
              <a:rPr kumimoji="0" lang="en-US" altLang="ko-KR" sz="1200" dirty="0"/>
              <a:t>, </a:t>
            </a:r>
            <a:r>
              <a:rPr kumimoji="0" lang="ko-KR" altLang="en-US" sz="1200" dirty="0"/>
              <a:t>상담 단어가 포함되어 있는 모든 논문 검색</a:t>
            </a:r>
            <a:endParaRPr kumimoji="0" lang="en-US" altLang="ko-KR" sz="1200" dirty="0">
              <a:solidFill>
                <a:schemeClr val="tx1"/>
              </a:solidFill>
            </a:endParaRPr>
          </a:p>
        </p:txBody>
      </p:sp>
      <p:pic>
        <p:nvPicPr>
          <p:cNvPr id="24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28888" y="1628775"/>
            <a:ext cx="387350" cy="112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모서리가 둥근 직사각형 24"/>
          <p:cNvSpPr/>
          <p:nvPr/>
        </p:nvSpPr>
        <p:spPr bwMode="auto">
          <a:xfrm>
            <a:off x="1331913" y="3141663"/>
            <a:ext cx="1584325" cy="215900"/>
          </a:xfrm>
          <a:prstGeom prst="roundRect">
            <a:avLst/>
          </a:prstGeom>
          <a:noFill/>
          <a:ln w="5715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latinLnBrk="0">
              <a:defRPr/>
            </a:pPr>
            <a:endParaRPr kumimoji="0" lang="ko-KR" altLang="en-US" sz="2400" b="1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26" name="모서리가 둥근 직사각형 25"/>
          <p:cNvSpPr/>
          <p:nvPr/>
        </p:nvSpPr>
        <p:spPr bwMode="auto">
          <a:xfrm>
            <a:off x="6804025" y="3284538"/>
            <a:ext cx="2160588" cy="431800"/>
          </a:xfrm>
          <a:prstGeom prst="roundRect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dirty="0">
                <a:solidFill>
                  <a:schemeClr val="tx1"/>
                </a:solidFill>
                <a:latin typeface="+mn-ea"/>
              </a:rPr>
              <a:t>검색 결과 값 총 </a:t>
            </a:r>
            <a:r>
              <a:rPr kumimoji="0" lang="en-US" altLang="ko-KR" sz="1200" dirty="0">
                <a:solidFill>
                  <a:schemeClr val="tx1"/>
                </a:solidFill>
                <a:latin typeface="+mn-ea"/>
              </a:rPr>
              <a:t>246</a:t>
            </a:r>
            <a:r>
              <a:rPr kumimoji="0" lang="ko-KR" altLang="en-US" sz="1200" dirty="0">
                <a:solidFill>
                  <a:schemeClr val="tx1"/>
                </a:solidFill>
                <a:latin typeface="+mn-ea"/>
              </a:rPr>
              <a:t>개</a:t>
            </a:r>
            <a:endParaRPr kumimoji="0" lang="en-US" altLang="ko-KR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27" name="모서리가 둥근 직사각형 26"/>
          <p:cNvSpPr/>
          <p:nvPr/>
        </p:nvSpPr>
        <p:spPr bwMode="auto">
          <a:xfrm>
            <a:off x="6804025" y="3860800"/>
            <a:ext cx="2160588" cy="1296988"/>
          </a:xfrm>
          <a:prstGeom prst="roundRect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dirty="0">
                <a:latin typeface="+mn-ea"/>
              </a:rPr>
              <a:t>검색 결과가 많은 경우</a:t>
            </a:r>
            <a:endParaRPr kumimoji="0" lang="en-US" altLang="ko-KR" sz="1200" dirty="0">
              <a:latin typeface="+mn-ea"/>
            </a:endParaRPr>
          </a:p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dirty="0">
                <a:latin typeface="+mn-ea"/>
              </a:rPr>
              <a:t>결과 내 검색을 이용</a:t>
            </a:r>
            <a:r>
              <a:rPr kumimoji="0" lang="en-US" altLang="ko-KR" sz="1200" dirty="0">
                <a:solidFill>
                  <a:schemeClr val="tx1"/>
                </a:solidFill>
                <a:latin typeface="+mn-ea"/>
              </a:rPr>
              <a:t>, </a:t>
            </a:r>
            <a:r>
              <a:rPr kumimoji="0" lang="ko-KR" altLang="en-US" sz="1200" dirty="0">
                <a:solidFill>
                  <a:schemeClr val="tx1"/>
                </a:solidFill>
                <a:latin typeface="+mn-ea"/>
              </a:rPr>
              <a:t> 원하는 결과값에 더 쉽게 접근 가능 </a:t>
            </a:r>
            <a:endParaRPr kumimoji="0" lang="en-US" altLang="ko-KR" sz="1200" dirty="0">
              <a:latin typeface="+mn-ea"/>
            </a:endParaRPr>
          </a:p>
        </p:txBody>
      </p:sp>
      <p:sp>
        <p:nvSpPr>
          <p:cNvPr id="28" name="모서리가 둥근 직사각형 27"/>
          <p:cNvSpPr/>
          <p:nvPr/>
        </p:nvSpPr>
        <p:spPr bwMode="auto">
          <a:xfrm>
            <a:off x="1403350" y="2349500"/>
            <a:ext cx="4608513" cy="431800"/>
          </a:xfrm>
          <a:prstGeom prst="roundRect">
            <a:avLst/>
          </a:prstGeom>
          <a:noFill/>
          <a:ln w="5715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latinLnBrk="0">
              <a:defRPr/>
            </a:pPr>
            <a:endParaRPr kumimoji="0" lang="ko-KR" altLang="en-US" sz="240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29" name="모서리가 둥근 직사각형 28"/>
          <p:cNvSpPr/>
          <p:nvPr/>
        </p:nvSpPr>
        <p:spPr bwMode="auto">
          <a:xfrm>
            <a:off x="5003800" y="3716338"/>
            <a:ext cx="1081088" cy="288925"/>
          </a:xfrm>
          <a:prstGeom prst="roundRect">
            <a:avLst/>
          </a:prstGeom>
          <a:noFill/>
          <a:ln w="5715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latinLnBrk="0">
              <a:defRPr/>
            </a:pPr>
            <a:endParaRPr kumimoji="0" lang="ko-KR" altLang="en-US" sz="2400" b="1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30" name="모서리가 둥근 직사각형 29"/>
          <p:cNvSpPr/>
          <p:nvPr/>
        </p:nvSpPr>
        <p:spPr bwMode="auto">
          <a:xfrm>
            <a:off x="6804025" y="5300663"/>
            <a:ext cx="2160588" cy="1008062"/>
          </a:xfrm>
          <a:prstGeom prst="roundRect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latin typeface="+mn-ea"/>
              </a:rPr>
              <a:t>View, download </a:t>
            </a:r>
            <a:r>
              <a:rPr kumimoji="0" lang="ko-KR" altLang="en-US" sz="1200" dirty="0">
                <a:latin typeface="+mn-ea"/>
              </a:rPr>
              <a:t>버튼 클릭 시 </a:t>
            </a:r>
            <a:r>
              <a:rPr kumimoji="0" lang="en-US" altLang="ko-KR" sz="1200" dirty="0">
                <a:latin typeface="+mn-ea"/>
              </a:rPr>
              <a:t>PDF </a:t>
            </a:r>
            <a:r>
              <a:rPr kumimoji="0" lang="ko-KR" altLang="en-US" sz="1200" dirty="0">
                <a:latin typeface="+mn-ea"/>
              </a:rPr>
              <a:t>파일 </a:t>
            </a:r>
            <a:r>
              <a:rPr kumimoji="0" lang="en-US" altLang="ko-KR" sz="1200" dirty="0">
                <a:latin typeface="+mn-ea"/>
              </a:rPr>
              <a:t>(</a:t>
            </a:r>
            <a:r>
              <a:rPr kumimoji="0" lang="ko-KR" altLang="en-US" sz="1200" dirty="0">
                <a:latin typeface="+mn-ea"/>
              </a:rPr>
              <a:t>원문</a:t>
            </a:r>
            <a:r>
              <a:rPr kumimoji="0" lang="en-US" altLang="ko-KR" sz="1200" dirty="0">
                <a:latin typeface="+mn-ea"/>
              </a:rPr>
              <a:t>)</a:t>
            </a:r>
            <a:r>
              <a:rPr kumimoji="0" lang="ko-KR" altLang="en-US" sz="1200" dirty="0">
                <a:latin typeface="+mn-ea"/>
              </a:rPr>
              <a:t> 열람 및 다운로드</a:t>
            </a:r>
            <a:endParaRPr kumimoji="0" lang="en-US" altLang="ko-KR" sz="1200" dirty="0">
              <a:latin typeface="+mn-ea"/>
            </a:endParaRPr>
          </a:p>
        </p:txBody>
      </p:sp>
      <p:pic>
        <p:nvPicPr>
          <p:cNvPr id="20495" name="Picture 2" descr="C:\Documents and Settings\user\바탕 화면\조성준\KISS 이용자 ppt\logo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81900" y="0"/>
            <a:ext cx="1562100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1" grpId="1" animBg="1"/>
      <p:bldP spid="22" grpId="0" animBg="1"/>
      <p:bldP spid="23" grpId="0" animBg="1"/>
      <p:bldP spid="25" grpId="0" animBg="1"/>
      <p:bldP spid="25" grpId="1" animBg="1"/>
      <p:bldP spid="26" grpId="0" animBg="1"/>
      <p:bldP spid="27" grpId="0" animBg="1"/>
      <p:bldP spid="28" grpId="0" animBg="1"/>
      <p:bldP spid="28" grpId="1" animBg="1"/>
      <p:bldP spid="29" grpId="0" animBg="1"/>
      <p:bldP spid="3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260350"/>
            <a:ext cx="9144000" cy="79216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107504" y="332656"/>
            <a:ext cx="2654894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</a:rPr>
              <a:t>▶ </a:t>
            </a:r>
            <a:r>
              <a:rPr kumimoji="0" lang="ko-KR" altLang="en-US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+mn-lt"/>
                <a:ea typeface="+mn-ea"/>
              </a:rPr>
              <a:t>상세보기</a:t>
            </a:r>
            <a:endParaRPr kumimoji="0" lang="en-US" altLang="ko-KR" sz="3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+mn-lt"/>
              <a:ea typeface="+mn-ea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304800" y="1339850"/>
            <a:ext cx="6181725" cy="5205413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kumimoji="0" lang="en-US" altLang="ko-KR" sz="3200">
                <a:solidFill>
                  <a:schemeClr val="tx1">
                    <a:tint val="75000"/>
                  </a:schemeClr>
                </a:solidFill>
                <a:latin typeface="+mn-lt"/>
              </a:rPr>
              <a:t>Your subtopic goes here</a:t>
            </a:r>
            <a:endParaRPr kumimoji="0" lang="en-US" altLang="ko-KR" sz="320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0825" y="1196975"/>
            <a:ext cx="6265863" cy="5472113"/>
          </a:xfrm>
          <a:prstGeom prst="rect">
            <a:avLst/>
          </a:prstGeom>
          <a:noFill/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</p:spPr>
      </p:pic>
      <p:sp>
        <p:nvSpPr>
          <p:cNvPr id="8" name="모서리가 둥근 직사각형 7"/>
          <p:cNvSpPr/>
          <p:nvPr/>
        </p:nvSpPr>
        <p:spPr bwMode="auto">
          <a:xfrm>
            <a:off x="1476375" y="3141663"/>
            <a:ext cx="3800475" cy="273050"/>
          </a:xfrm>
          <a:prstGeom prst="roundRect">
            <a:avLst/>
          </a:prstGeom>
          <a:noFill/>
          <a:ln w="5715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latinLnBrk="0">
              <a:defRPr/>
            </a:pPr>
            <a:endParaRPr kumimoji="0" lang="ko-KR" altLang="en-US" sz="2400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4213" y="2565400"/>
            <a:ext cx="5459412" cy="323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모서리가 둥근 직사각형 9"/>
          <p:cNvSpPr/>
          <p:nvPr/>
        </p:nvSpPr>
        <p:spPr bwMode="auto">
          <a:xfrm>
            <a:off x="6853238" y="1157288"/>
            <a:ext cx="2111375" cy="615950"/>
          </a:xfrm>
          <a:prstGeom prst="roundRect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dirty="0">
                <a:solidFill>
                  <a:schemeClr val="tx1"/>
                </a:solidFill>
                <a:latin typeface="+mn-ea"/>
              </a:rPr>
              <a:t>검색 결과 </a:t>
            </a:r>
            <a:r>
              <a:rPr kumimoji="0" lang="ko-KR" altLang="en-US" sz="1100" dirty="0" err="1">
                <a:solidFill>
                  <a:schemeClr val="tx1"/>
                </a:solidFill>
                <a:latin typeface="+mn-ea"/>
              </a:rPr>
              <a:t>선택시</a:t>
            </a:r>
            <a:r>
              <a:rPr kumimoji="0" lang="ko-KR" altLang="en-US" sz="1100" dirty="0">
                <a:solidFill>
                  <a:schemeClr val="tx1"/>
                </a:solidFill>
                <a:latin typeface="+mn-ea"/>
              </a:rPr>
              <a:t> </a:t>
            </a:r>
            <a:endParaRPr kumimoji="0" lang="en-US" altLang="ko-KR" sz="1100" dirty="0">
              <a:solidFill>
                <a:schemeClr val="tx1"/>
              </a:solidFill>
              <a:latin typeface="+mn-ea"/>
            </a:endParaRP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dirty="0">
                <a:solidFill>
                  <a:schemeClr val="tx1"/>
                </a:solidFill>
                <a:latin typeface="+mn-ea"/>
              </a:rPr>
              <a:t>상세 보기 창 팝업</a:t>
            </a:r>
            <a:endParaRPr kumimoji="0" lang="en-US" altLang="ko-KR" sz="1100" dirty="0">
              <a:solidFill>
                <a:schemeClr val="tx1"/>
              </a:solidFill>
              <a:latin typeface="+mn-ea"/>
            </a:endParaRPr>
          </a:p>
        </p:txBody>
      </p:sp>
      <p:pic>
        <p:nvPicPr>
          <p:cNvPr id="22536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38413" y="1628775"/>
            <a:ext cx="377825" cy="111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모서리가 둥근 직사각형 11"/>
          <p:cNvSpPr/>
          <p:nvPr/>
        </p:nvSpPr>
        <p:spPr bwMode="auto">
          <a:xfrm>
            <a:off x="6853238" y="1866900"/>
            <a:ext cx="2111375" cy="401638"/>
          </a:xfrm>
          <a:prstGeom prst="roundRect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dirty="0">
                <a:latin typeface="+mn-ea"/>
              </a:rPr>
              <a:t>논문제목 </a:t>
            </a:r>
            <a:r>
              <a:rPr kumimoji="0" lang="en-US" altLang="ko-KR" sz="1100" dirty="0">
                <a:latin typeface="+mn-ea"/>
              </a:rPr>
              <a:t>:</a:t>
            </a:r>
            <a:r>
              <a:rPr kumimoji="0" lang="ko-KR" altLang="en-US" sz="1100" dirty="0">
                <a:latin typeface="+mn-ea"/>
              </a:rPr>
              <a:t> </a:t>
            </a:r>
            <a:r>
              <a:rPr kumimoji="0" lang="ko-KR" altLang="en-US" sz="1100" dirty="0" err="1">
                <a:latin typeface="+mn-ea"/>
              </a:rPr>
              <a:t>국문명</a:t>
            </a:r>
            <a:endParaRPr kumimoji="0" lang="en-US" altLang="ko-KR" sz="1100" dirty="0">
              <a:latin typeface="+mn-ea"/>
            </a:endParaRPr>
          </a:p>
        </p:txBody>
      </p:sp>
      <p:sp>
        <p:nvSpPr>
          <p:cNvPr id="13" name="모서리가 둥근 직사각형 12"/>
          <p:cNvSpPr/>
          <p:nvPr/>
        </p:nvSpPr>
        <p:spPr bwMode="auto">
          <a:xfrm>
            <a:off x="1835150" y="3155950"/>
            <a:ext cx="4083050" cy="273050"/>
          </a:xfrm>
          <a:prstGeom prst="roundRect">
            <a:avLst/>
          </a:prstGeom>
          <a:noFill/>
          <a:ln w="5715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latinLnBrk="0">
              <a:defRPr/>
            </a:pPr>
            <a:endParaRPr kumimoji="0" lang="ko-KR" altLang="en-US" sz="2400" b="1" dirty="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14" name="모서리가 둥근 직사각형 13"/>
          <p:cNvSpPr/>
          <p:nvPr/>
        </p:nvSpPr>
        <p:spPr bwMode="auto">
          <a:xfrm>
            <a:off x="6853238" y="2362200"/>
            <a:ext cx="2111375" cy="401638"/>
          </a:xfrm>
          <a:prstGeom prst="roundRect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dirty="0">
                <a:latin typeface="+mn-ea"/>
              </a:rPr>
              <a:t>논문제목 </a:t>
            </a:r>
            <a:r>
              <a:rPr kumimoji="0" lang="en-US" altLang="ko-KR" sz="1100" dirty="0">
                <a:latin typeface="+mn-ea"/>
              </a:rPr>
              <a:t>:</a:t>
            </a:r>
            <a:r>
              <a:rPr kumimoji="0" lang="ko-KR" altLang="en-US" sz="1100" dirty="0">
                <a:latin typeface="+mn-ea"/>
              </a:rPr>
              <a:t> </a:t>
            </a:r>
            <a:r>
              <a:rPr kumimoji="0" lang="ko-KR" altLang="en-US" sz="1100" dirty="0" err="1">
                <a:latin typeface="+mn-ea"/>
              </a:rPr>
              <a:t>영문명</a:t>
            </a:r>
            <a:endParaRPr kumimoji="0" lang="en-US" altLang="ko-KR" sz="1100" dirty="0">
              <a:latin typeface="+mn-ea"/>
            </a:endParaRPr>
          </a:p>
        </p:txBody>
      </p:sp>
      <p:sp>
        <p:nvSpPr>
          <p:cNvPr id="15" name="모서리가 둥근 직사각형 14"/>
          <p:cNvSpPr/>
          <p:nvPr/>
        </p:nvSpPr>
        <p:spPr bwMode="auto">
          <a:xfrm>
            <a:off x="1835150" y="3429000"/>
            <a:ext cx="4083050" cy="341313"/>
          </a:xfrm>
          <a:prstGeom prst="roundRect">
            <a:avLst/>
          </a:prstGeom>
          <a:noFill/>
          <a:ln w="5715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latinLnBrk="0">
              <a:defRPr/>
            </a:pPr>
            <a:endParaRPr kumimoji="0" lang="ko-KR" altLang="en-US" sz="2400" b="1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16" name="모서리가 둥근 직사각형 15"/>
          <p:cNvSpPr/>
          <p:nvPr/>
        </p:nvSpPr>
        <p:spPr bwMode="auto">
          <a:xfrm>
            <a:off x="1835150" y="3716338"/>
            <a:ext cx="4083050" cy="274637"/>
          </a:xfrm>
          <a:prstGeom prst="roundRect">
            <a:avLst/>
          </a:prstGeom>
          <a:noFill/>
          <a:ln w="5715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latinLnBrk="0">
              <a:defRPr/>
            </a:pPr>
            <a:endParaRPr kumimoji="0" lang="ko-KR" altLang="en-US" sz="2400" b="1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17" name="모서리가 둥근 직사각형 16"/>
          <p:cNvSpPr/>
          <p:nvPr/>
        </p:nvSpPr>
        <p:spPr bwMode="auto">
          <a:xfrm>
            <a:off x="6853238" y="2874963"/>
            <a:ext cx="2111375" cy="401637"/>
          </a:xfrm>
          <a:prstGeom prst="roundRect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dirty="0"/>
              <a:t>논문 저자명</a:t>
            </a:r>
            <a:r>
              <a:rPr kumimoji="0" lang="ko-KR" altLang="en-US" sz="1000" dirty="0"/>
              <a:t/>
            </a:r>
            <a:br>
              <a:rPr kumimoji="0" lang="ko-KR" altLang="en-US" sz="1000" dirty="0"/>
            </a:br>
            <a:endParaRPr kumimoji="0" lang="en-US" altLang="ko-KR" sz="1000" dirty="0">
              <a:latin typeface="+mn-ea"/>
            </a:endParaRPr>
          </a:p>
        </p:txBody>
      </p:sp>
      <p:sp>
        <p:nvSpPr>
          <p:cNvPr id="18" name="모서리가 둥근 직사각형 17"/>
          <p:cNvSpPr/>
          <p:nvPr/>
        </p:nvSpPr>
        <p:spPr bwMode="auto">
          <a:xfrm>
            <a:off x="1835150" y="3933825"/>
            <a:ext cx="4083050" cy="273050"/>
          </a:xfrm>
          <a:prstGeom prst="roundRect">
            <a:avLst/>
          </a:prstGeom>
          <a:noFill/>
          <a:ln w="5715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latinLnBrk="0">
              <a:defRPr/>
            </a:pPr>
            <a:endParaRPr kumimoji="0" lang="ko-KR" altLang="en-US" sz="2400" b="1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20" name="모서리가 둥근 직사각형 19"/>
          <p:cNvSpPr/>
          <p:nvPr/>
        </p:nvSpPr>
        <p:spPr bwMode="auto">
          <a:xfrm>
            <a:off x="1835150" y="4221163"/>
            <a:ext cx="4083050" cy="204787"/>
          </a:xfrm>
          <a:prstGeom prst="roundRect">
            <a:avLst/>
          </a:prstGeom>
          <a:noFill/>
          <a:ln w="5715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latinLnBrk="0">
              <a:defRPr/>
            </a:pPr>
            <a:endParaRPr kumimoji="0" lang="ko-KR" altLang="en-US" sz="2400" b="1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21" name="모서리가 둥근 직사각형 20"/>
          <p:cNvSpPr/>
          <p:nvPr/>
        </p:nvSpPr>
        <p:spPr bwMode="auto">
          <a:xfrm>
            <a:off x="6853238" y="4386263"/>
            <a:ext cx="2111375" cy="403225"/>
          </a:xfrm>
          <a:prstGeom prst="roundRect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dirty="0">
                <a:latin typeface="+mn-ea"/>
              </a:rPr>
              <a:t>국제표준연속간행물번호</a:t>
            </a:r>
            <a:endParaRPr kumimoji="0" lang="en-US" altLang="ko-KR" sz="1100" dirty="0">
              <a:latin typeface="+mn-ea"/>
            </a:endParaRPr>
          </a:p>
        </p:txBody>
      </p:sp>
      <p:sp>
        <p:nvSpPr>
          <p:cNvPr id="22" name="모서리가 둥근 직사각형 21"/>
          <p:cNvSpPr/>
          <p:nvPr/>
        </p:nvSpPr>
        <p:spPr bwMode="auto">
          <a:xfrm>
            <a:off x="1835150" y="4448175"/>
            <a:ext cx="4083050" cy="204788"/>
          </a:xfrm>
          <a:prstGeom prst="roundRect">
            <a:avLst/>
          </a:prstGeom>
          <a:noFill/>
          <a:ln w="5715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latinLnBrk="0">
              <a:defRPr/>
            </a:pPr>
            <a:endParaRPr kumimoji="0" lang="ko-KR" altLang="en-US" sz="2400" b="1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23" name="모서리가 둥근 직사각형 22"/>
          <p:cNvSpPr/>
          <p:nvPr/>
        </p:nvSpPr>
        <p:spPr bwMode="auto">
          <a:xfrm>
            <a:off x="6853238" y="4891088"/>
            <a:ext cx="2111375" cy="401637"/>
          </a:xfrm>
          <a:prstGeom prst="roundRect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dirty="0"/>
              <a:t>간행물의 발행기관</a:t>
            </a:r>
            <a:r>
              <a:rPr kumimoji="0" lang="ko-KR" altLang="en-US" sz="1000" dirty="0"/>
              <a:t/>
            </a:r>
            <a:br>
              <a:rPr kumimoji="0" lang="ko-KR" altLang="en-US" sz="1000" dirty="0"/>
            </a:br>
            <a:endParaRPr kumimoji="0" lang="en-US" altLang="ko-KR" sz="1000" dirty="0">
              <a:latin typeface="+mn-ea"/>
            </a:endParaRPr>
          </a:p>
        </p:txBody>
      </p:sp>
      <p:sp>
        <p:nvSpPr>
          <p:cNvPr id="24" name="모서리가 둥근 직사각형 23"/>
          <p:cNvSpPr/>
          <p:nvPr/>
        </p:nvSpPr>
        <p:spPr bwMode="auto">
          <a:xfrm>
            <a:off x="1835150" y="4652963"/>
            <a:ext cx="4083050" cy="204787"/>
          </a:xfrm>
          <a:prstGeom prst="roundRect">
            <a:avLst/>
          </a:prstGeom>
          <a:noFill/>
          <a:ln w="5715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latinLnBrk="0">
              <a:defRPr/>
            </a:pPr>
            <a:endParaRPr kumimoji="0" lang="ko-KR" altLang="en-US" sz="2400" b="1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25" name="모서리가 둥근 직사각형 24"/>
          <p:cNvSpPr/>
          <p:nvPr/>
        </p:nvSpPr>
        <p:spPr bwMode="auto">
          <a:xfrm>
            <a:off x="6853238" y="5407025"/>
            <a:ext cx="2111375" cy="614363"/>
          </a:xfrm>
          <a:prstGeom prst="roundRect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dirty="0">
                <a:latin typeface="+mn-ea"/>
              </a:rPr>
              <a:t>간행물명</a:t>
            </a:r>
            <a:r>
              <a:rPr kumimoji="0" lang="en-US" altLang="ko-KR" sz="1100" dirty="0">
                <a:latin typeface="+mn-ea"/>
              </a:rPr>
              <a:t>, </a:t>
            </a:r>
            <a:r>
              <a:rPr kumimoji="0" lang="ko-KR" altLang="en-US" sz="1100" dirty="0">
                <a:latin typeface="+mn-ea"/>
              </a:rPr>
              <a:t>권</a:t>
            </a:r>
            <a:r>
              <a:rPr kumimoji="0" lang="en-US" altLang="ko-KR" sz="1100" dirty="0">
                <a:latin typeface="+mn-ea"/>
              </a:rPr>
              <a:t>(</a:t>
            </a:r>
            <a:r>
              <a:rPr kumimoji="0" lang="en-US" altLang="ko-KR" sz="1100" dirty="0" err="1">
                <a:latin typeface="+mn-ea"/>
              </a:rPr>
              <a:t>Vol</a:t>
            </a:r>
            <a:r>
              <a:rPr kumimoji="0" lang="en-US" altLang="ko-KR" sz="1100" dirty="0">
                <a:latin typeface="+mn-ea"/>
              </a:rPr>
              <a:t>), </a:t>
            </a:r>
            <a:r>
              <a:rPr kumimoji="0" lang="ko-KR" altLang="en-US" sz="1100" dirty="0">
                <a:latin typeface="+mn-ea"/>
              </a:rPr>
              <a:t>호</a:t>
            </a:r>
            <a:r>
              <a:rPr kumimoji="0" lang="en-US" altLang="ko-KR" sz="1100" dirty="0">
                <a:latin typeface="+mn-ea"/>
              </a:rPr>
              <a:t>(No), </a:t>
            </a:r>
            <a:r>
              <a:rPr kumimoji="0" lang="ko-KR" altLang="en-US" sz="1100" dirty="0">
                <a:latin typeface="+mn-ea"/>
              </a:rPr>
              <a:t>시작</a:t>
            </a:r>
            <a:r>
              <a:rPr kumimoji="0" lang="en-US" altLang="ko-KR" sz="1100" dirty="0">
                <a:latin typeface="+mn-ea"/>
              </a:rPr>
              <a:t>PAGE, </a:t>
            </a:r>
            <a:r>
              <a:rPr kumimoji="0" lang="ko-KR" altLang="en-US" sz="1100" dirty="0">
                <a:latin typeface="+mn-ea"/>
              </a:rPr>
              <a:t>끝</a:t>
            </a:r>
            <a:r>
              <a:rPr kumimoji="0" lang="en-US" altLang="ko-KR" sz="1100" dirty="0">
                <a:latin typeface="+mn-ea"/>
              </a:rPr>
              <a:t>PAGE, </a:t>
            </a:r>
            <a:r>
              <a:rPr kumimoji="0" lang="ko-KR" altLang="en-US" sz="1100" dirty="0">
                <a:latin typeface="+mn-ea"/>
              </a:rPr>
              <a:t>총</a:t>
            </a:r>
            <a:r>
              <a:rPr kumimoji="0" lang="en-US" altLang="ko-KR" sz="1100" dirty="0">
                <a:latin typeface="+mn-ea"/>
              </a:rPr>
              <a:t>PAGE</a:t>
            </a:r>
            <a:r>
              <a:rPr kumimoji="0" lang="ko-KR" altLang="en-US" sz="1100" dirty="0">
                <a:latin typeface="+mn-ea"/>
              </a:rPr>
              <a:t>수</a:t>
            </a:r>
            <a:endParaRPr kumimoji="0" lang="en-US" altLang="ko-KR" sz="1100" dirty="0">
              <a:latin typeface="+mn-ea"/>
            </a:endParaRPr>
          </a:p>
        </p:txBody>
      </p:sp>
      <p:sp>
        <p:nvSpPr>
          <p:cNvPr id="26" name="모서리가 둥근 직사각형 25"/>
          <p:cNvSpPr/>
          <p:nvPr/>
        </p:nvSpPr>
        <p:spPr bwMode="auto">
          <a:xfrm>
            <a:off x="6853238" y="3883025"/>
            <a:ext cx="2111375" cy="401638"/>
          </a:xfrm>
          <a:prstGeom prst="roundRect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dirty="0">
                <a:latin typeface="+mn-ea"/>
              </a:rPr>
              <a:t>전자출판물 인증번호</a:t>
            </a:r>
            <a:endParaRPr kumimoji="0" lang="en-US" altLang="ko-KR" sz="1100" dirty="0">
              <a:latin typeface="+mn-ea"/>
            </a:endParaRPr>
          </a:p>
        </p:txBody>
      </p:sp>
      <p:sp>
        <p:nvSpPr>
          <p:cNvPr id="27" name="모서리가 둥근 직사각형 26"/>
          <p:cNvSpPr/>
          <p:nvPr/>
        </p:nvSpPr>
        <p:spPr bwMode="auto">
          <a:xfrm>
            <a:off x="1835150" y="4868863"/>
            <a:ext cx="4083050" cy="204787"/>
          </a:xfrm>
          <a:prstGeom prst="roundRect">
            <a:avLst/>
          </a:prstGeom>
          <a:noFill/>
          <a:ln w="5715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latinLnBrk="0">
              <a:defRPr/>
            </a:pPr>
            <a:endParaRPr kumimoji="0" lang="ko-KR" altLang="en-US" sz="2400" b="1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28" name="모서리가 둥근 직사각형 27"/>
          <p:cNvSpPr/>
          <p:nvPr/>
        </p:nvSpPr>
        <p:spPr bwMode="auto">
          <a:xfrm>
            <a:off x="1835150" y="5103813"/>
            <a:ext cx="4083050" cy="341312"/>
          </a:xfrm>
          <a:prstGeom prst="roundRect">
            <a:avLst/>
          </a:prstGeom>
          <a:noFill/>
          <a:ln w="5715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latinLnBrk="0">
              <a:defRPr/>
            </a:pPr>
            <a:endParaRPr kumimoji="0" lang="ko-KR" altLang="en-US" sz="2400" b="1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29" name="모서리가 둥근 직사각형 28"/>
          <p:cNvSpPr/>
          <p:nvPr/>
        </p:nvSpPr>
        <p:spPr bwMode="auto">
          <a:xfrm>
            <a:off x="6853238" y="6126163"/>
            <a:ext cx="2111375" cy="615950"/>
          </a:xfrm>
          <a:prstGeom prst="roundRect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dirty="0">
                <a:latin typeface="+mn-ea"/>
              </a:rPr>
              <a:t>저자가 논문 작성 시 </a:t>
            </a:r>
            <a:endParaRPr kumimoji="0" lang="en-US" altLang="ko-KR" sz="1100" dirty="0">
              <a:latin typeface="+mn-ea"/>
            </a:endParaRP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100" dirty="0">
                <a:latin typeface="+mn-ea"/>
              </a:rPr>
              <a:t>지정한 키워드</a:t>
            </a:r>
            <a:endParaRPr kumimoji="0" lang="en-US" altLang="ko-KR" sz="1100" dirty="0">
              <a:latin typeface="+mn-ea"/>
            </a:endParaRPr>
          </a:p>
        </p:txBody>
      </p:sp>
      <p:pic>
        <p:nvPicPr>
          <p:cNvPr id="22554" name="Picture 2" descr="C:\Documents and Settings\user\바탕 화면\조성준\KISS 이용자 ppt\logo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81900" y="0"/>
            <a:ext cx="1562100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2" name="그룹 31"/>
          <p:cNvGrpSpPr>
            <a:grpSpLocks/>
          </p:cNvGrpSpPr>
          <p:nvPr/>
        </p:nvGrpSpPr>
        <p:grpSpPr bwMode="auto">
          <a:xfrm>
            <a:off x="6853238" y="3378200"/>
            <a:ext cx="3048000" cy="403225"/>
            <a:chOff x="6852793" y="3378718"/>
            <a:chExt cx="3047799" cy="401938"/>
          </a:xfrm>
        </p:grpSpPr>
        <p:sp>
          <p:nvSpPr>
            <p:cNvPr id="19" name="모서리가 둥근 직사각형 18"/>
            <p:cNvSpPr/>
            <p:nvPr/>
          </p:nvSpPr>
          <p:spPr bwMode="auto">
            <a:xfrm>
              <a:off x="6852793" y="3378718"/>
              <a:ext cx="2111236" cy="401938"/>
            </a:xfrm>
            <a:prstGeom prst="roundRect">
              <a:avLst/>
            </a:prstGeom>
            <a:ln w="38100">
              <a:headEnd type="none" w="med" len="med"/>
              <a:tailEnd type="none" w="med" len="med"/>
            </a:ln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/>
            <a:lstStyle/>
            <a:p>
              <a:pPr algn="ctr" fontAlgn="auto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ko-KR" altLang="en-US" sz="1000" dirty="0"/>
                <a:t/>
              </a:r>
              <a:br>
                <a:rPr kumimoji="0" lang="ko-KR" altLang="en-US" sz="1000" dirty="0"/>
              </a:br>
              <a:endParaRPr kumimoji="0" lang="en-US" altLang="ko-KR" sz="1000" dirty="0">
                <a:latin typeface="+mn-ea"/>
              </a:endParaRPr>
            </a:p>
          </p:txBody>
        </p:sp>
        <p:sp>
          <p:nvSpPr>
            <p:cNvPr id="22557" name="TextBox 30"/>
            <p:cNvSpPr txBox="1">
              <a:spLocks noChangeArrowheads="1"/>
            </p:cNvSpPr>
            <p:nvPr/>
          </p:nvSpPr>
          <p:spPr bwMode="auto">
            <a:xfrm>
              <a:off x="6876256" y="3455422"/>
              <a:ext cx="3024336" cy="2616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kumimoji="0" lang="ko-KR" altLang="en-US" sz="1100">
                  <a:latin typeface="맑은 고딕" pitchFamily="50" charset="-127"/>
                  <a:ea typeface="맑은 고딕" pitchFamily="50" charset="-127"/>
                </a:rPr>
                <a:t>논문이 수록된 간행물 발행년도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>
                      <p:stCondLst>
                        <p:cond delay="indefinite"/>
                      </p:stCondLst>
                      <p:childTnLst>
                        <p:par>
                          <p:cTn id="121" fill="hold">
                            <p:stCondLst>
                              <p:cond delay="0"/>
                            </p:stCondLst>
                            <p:childTnLst>
                              <p:par>
                                <p:cTn id="122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2" grpId="0" animBg="1"/>
      <p:bldP spid="13" grpId="0" animBg="1"/>
      <p:bldP spid="13" grpId="1" animBg="1"/>
      <p:bldP spid="14" grpId="0" animBg="1"/>
      <p:bldP spid="15" grpId="0" animBg="1"/>
      <p:bldP spid="15" grpId="1" animBg="1"/>
      <p:bldP spid="16" grpId="0" animBg="1"/>
      <p:bldP spid="16" grpId="1" animBg="1"/>
      <p:bldP spid="17" grpId="0" animBg="1"/>
      <p:bldP spid="18" grpId="0" animBg="1"/>
      <p:bldP spid="18" grpId="1" animBg="1"/>
      <p:bldP spid="20" grpId="0" animBg="1"/>
      <p:bldP spid="20" grpId="1" animBg="1"/>
      <p:bldP spid="21" grpId="0" animBg="1"/>
      <p:bldP spid="22" grpId="0" animBg="1"/>
      <p:bldP spid="22" grpId="1" animBg="1"/>
      <p:bldP spid="23" grpId="0" animBg="1"/>
      <p:bldP spid="24" grpId="0" animBg="1"/>
      <p:bldP spid="24" grpId="1" animBg="1"/>
      <p:bldP spid="25" grpId="0" animBg="1"/>
      <p:bldP spid="26" grpId="0" animBg="1"/>
      <p:bldP spid="27" grpId="0" animBg="1"/>
      <p:bldP spid="27" grpId="1" animBg="1"/>
      <p:bldP spid="28" grpId="0" animBg="1"/>
      <p:bldP spid="2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260350"/>
            <a:ext cx="9144000" cy="79216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107504" y="332656"/>
            <a:ext cx="3116559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36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+mn-lt"/>
                <a:ea typeface="+mn-ea"/>
              </a:rPr>
              <a:t>▶ </a:t>
            </a:r>
            <a:r>
              <a:rPr kumimoji="0" lang="ko-KR" altLang="en-US" sz="36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+mn-lt"/>
                <a:ea typeface="+mn-ea"/>
              </a:rPr>
              <a:t>학회별검색</a:t>
            </a:r>
            <a:endParaRPr kumimoji="0" lang="en-US" altLang="ko-KR" sz="3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+mn-lt"/>
              <a:ea typeface="+mn-ea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376238" y="1201738"/>
            <a:ext cx="6324600" cy="5486400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kumimoji="0" lang="en-US" altLang="ko-KR" sz="3200" b="1">
                <a:solidFill>
                  <a:schemeClr val="tx1">
                    <a:tint val="75000"/>
                  </a:schemeClr>
                </a:solidFill>
                <a:latin typeface="+mn-lt"/>
              </a:rPr>
              <a:t>Your subtopic goes here</a:t>
            </a:r>
            <a:endParaRPr kumimoji="0" lang="en-US" altLang="ko-KR" sz="3200" b="1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1196975"/>
            <a:ext cx="6399213" cy="5545138"/>
          </a:xfrm>
          <a:prstGeom prst="rect">
            <a:avLst/>
          </a:prstGeom>
          <a:noFill/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</p:spPr>
      </p:pic>
      <p:sp>
        <p:nvSpPr>
          <p:cNvPr id="8" name="모서리가 둥근 직사각형 7"/>
          <p:cNvSpPr/>
          <p:nvPr/>
        </p:nvSpPr>
        <p:spPr bwMode="auto">
          <a:xfrm>
            <a:off x="1547813" y="2420938"/>
            <a:ext cx="2087562" cy="215900"/>
          </a:xfrm>
          <a:prstGeom prst="roundRect">
            <a:avLst/>
          </a:prstGeom>
          <a:noFill/>
          <a:ln w="5715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latinLnBrk="0">
              <a:defRPr/>
            </a:pPr>
            <a:endParaRPr kumimoji="0" lang="ko-KR" altLang="en-US" sz="240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9" name="모서리가 둥근 직사각형 8"/>
          <p:cNvSpPr/>
          <p:nvPr/>
        </p:nvSpPr>
        <p:spPr bwMode="auto">
          <a:xfrm>
            <a:off x="6948488" y="1268413"/>
            <a:ext cx="2087562" cy="1008062"/>
          </a:xfrm>
          <a:prstGeom prst="roundRect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dirty="0" err="1">
                <a:latin typeface="+mn-ea"/>
              </a:rPr>
              <a:t>학회명</a:t>
            </a:r>
            <a:r>
              <a:rPr kumimoji="0" lang="ko-KR" altLang="en-US" sz="1200" dirty="0">
                <a:latin typeface="+mn-ea"/>
              </a:rPr>
              <a:t> 검색 시 해당 학회에서 발행한 간행물별 </a:t>
            </a:r>
            <a:endParaRPr kumimoji="0" lang="en-US" altLang="ko-KR" sz="1200" dirty="0">
              <a:latin typeface="+mn-ea"/>
            </a:endParaRP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dirty="0">
                <a:latin typeface="+mn-ea"/>
              </a:rPr>
              <a:t>논문이 검색</a:t>
            </a:r>
            <a:endParaRPr kumimoji="0" lang="en-US" altLang="ko-KR" sz="12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0" name="모서리가 둥근 직사각형 9"/>
          <p:cNvSpPr/>
          <p:nvPr/>
        </p:nvSpPr>
        <p:spPr bwMode="auto">
          <a:xfrm>
            <a:off x="1476375" y="3141663"/>
            <a:ext cx="4175125" cy="358775"/>
          </a:xfrm>
          <a:prstGeom prst="roundRect">
            <a:avLst/>
          </a:prstGeom>
          <a:noFill/>
          <a:ln w="5715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latinLnBrk="0">
              <a:defRPr/>
            </a:pPr>
            <a:endParaRPr kumimoji="0" lang="ko-KR" altLang="en-US" sz="240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11" name="모서리가 둥근 직사각형 10"/>
          <p:cNvSpPr/>
          <p:nvPr/>
        </p:nvSpPr>
        <p:spPr bwMode="auto">
          <a:xfrm>
            <a:off x="7019925" y="2420938"/>
            <a:ext cx="2089150" cy="647700"/>
          </a:xfrm>
          <a:prstGeom prst="roundRect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dirty="0" err="1">
                <a:solidFill>
                  <a:schemeClr val="tx1"/>
                </a:solidFill>
                <a:latin typeface="+mn-ea"/>
              </a:rPr>
              <a:t>학회명</a:t>
            </a:r>
            <a:r>
              <a:rPr kumimoji="0" lang="ko-KR" altLang="en-US" sz="1200" dirty="0">
                <a:solidFill>
                  <a:schemeClr val="tx1"/>
                </a:solidFill>
                <a:latin typeface="+mn-ea"/>
              </a:rPr>
              <a:t> </a:t>
            </a:r>
            <a:r>
              <a:rPr kumimoji="0" lang="ko-KR" altLang="en-US" sz="1200" dirty="0" err="1">
                <a:solidFill>
                  <a:schemeClr val="tx1"/>
                </a:solidFill>
                <a:latin typeface="+mn-ea"/>
              </a:rPr>
              <a:t>자음순</a:t>
            </a:r>
            <a:r>
              <a:rPr kumimoji="0" lang="ko-KR" altLang="en-US" sz="1200" dirty="0">
                <a:solidFill>
                  <a:schemeClr val="tx1"/>
                </a:solidFill>
                <a:latin typeface="+mn-ea"/>
              </a:rPr>
              <a:t> 배열</a:t>
            </a:r>
            <a:endParaRPr kumimoji="0" lang="en-US" altLang="ko-KR" sz="1200" dirty="0">
              <a:solidFill>
                <a:schemeClr val="tx1"/>
              </a:solidFill>
              <a:latin typeface="+mn-ea"/>
            </a:endParaRP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dirty="0">
                <a:solidFill>
                  <a:schemeClr val="tx1"/>
                </a:solidFill>
                <a:latin typeface="+mn-ea"/>
              </a:rPr>
              <a:t>탭 </a:t>
            </a:r>
            <a:r>
              <a:rPr kumimoji="0" lang="ko-KR" altLang="en-US" sz="1200" dirty="0" err="1">
                <a:solidFill>
                  <a:schemeClr val="tx1"/>
                </a:solidFill>
                <a:latin typeface="+mn-ea"/>
              </a:rPr>
              <a:t>브라우징</a:t>
            </a:r>
            <a:r>
              <a:rPr kumimoji="0" lang="ko-KR" altLang="en-US" sz="1200" dirty="0">
                <a:solidFill>
                  <a:schemeClr val="tx1"/>
                </a:solidFill>
                <a:latin typeface="+mn-ea"/>
              </a:rPr>
              <a:t> 가능</a:t>
            </a:r>
            <a:endParaRPr kumimoji="0" lang="en-US" altLang="ko-KR" sz="1200" dirty="0">
              <a:solidFill>
                <a:schemeClr val="tx1"/>
              </a:solidFill>
              <a:latin typeface="+mn-ea"/>
            </a:endParaRPr>
          </a:p>
        </p:txBody>
      </p:sp>
      <p:pic>
        <p:nvPicPr>
          <p:cNvPr id="23561" name="Picture 2" descr="C:\Documents and Settings\user\바탕 화면\조성준\KISS 이용자 ppt\logo.gif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581900" y="0"/>
            <a:ext cx="1562100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9" grpId="0" animBg="1"/>
      <p:bldP spid="10" grpId="0" animBg="1"/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260350"/>
            <a:ext cx="9144000" cy="79216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51515" y="332656"/>
            <a:ext cx="3440365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36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+mn-lt"/>
                <a:ea typeface="+mn-ea"/>
              </a:rPr>
              <a:t>▶ </a:t>
            </a:r>
            <a:r>
              <a:rPr kumimoji="0" lang="ko-KR" altLang="en-US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+mn-lt"/>
                <a:ea typeface="+mn-ea"/>
              </a:rPr>
              <a:t>간행물 검색</a:t>
            </a:r>
            <a:r>
              <a:rPr kumimoji="0" lang="en-US" altLang="ko-KR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+mn-lt"/>
                <a:ea typeface="+mn-ea"/>
              </a:rPr>
              <a:t> </a:t>
            </a:r>
            <a:endParaRPr kumimoji="0" lang="en-US" altLang="ko-KR" sz="3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+mn-lt"/>
              <a:ea typeface="+mn-ea"/>
            </a:endParaRPr>
          </a:p>
        </p:txBody>
      </p:sp>
      <p:pic>
        <p:nvPicPr>
          <p:cNvPr id="24579" name="Picture 2" descr="C:\Documents and Settings\user\바탕 화면\조성준\KISS 이용자 ppt\logo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81900" y="0"/>
            <a:ext cx="1562100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304800" y="1201738"/>
            <a:ext cx="6324600" cy="5486400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kumimoji="0" lang="en-US" altLang="ko-KR" sz="3200" b="1">
                <a:solidFill>
                  <a:schemeClr val="tx1">
                    <a:tint val="75000"/>
                  </a:schemeClr>
                </a:solidFill>
                <a:latin typeface="+mn-lt"/>
              </a:rPr>
              <a:t>Your subtopic goes here</a:t>
            </a:r>
            <a:endParaRPr kumimoji="0" lang="en-US" altLang="ko-KR" sz="3200" b="1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1196975"/>
            <a:ext cx="6429375" cy="5545138"/>
          </a:xfrm>
          <a:prstGeom prst="rect">
            <a:avLst/>
          </a:prstGeom>
          <a:noFill/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</p:spPr>
      </p:pic>
      <p:sp>
        <p:nvSpPr>
          <p:cNvPr id="10" name="모서리가 둥근 직사각형 9"/>
          <p:cNvSpPr/>
          <p:nvPr/>
        </p:nvSpPr>
        <p:spPr bwMode="auto">
          <a:xfrm>
            <a:off x="1476375" y="2420938"/>
            <a:ext cx="2232025" cy="287337"/>
          </a:xfrm>
          <a:prstGeom prst="roundRect">
            <a:avLst/>
          </a:prstGeom>
          <a:noFill/>
          <a:ln w="5715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latinLnBrk="0">
              <a:defRPr/>
            </a:pPr>
            <a:endParaRPr kumimoji="0" lang="ko-KR" altLang="en-US" sz="240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11" name="모서리가 둥근 직사각형 10"/>
          <p:cNvSpPr/>
          <p:nvPr/>
        </p:nvSpPr>
        <p:spPr bwMode="auto">
          <a:xfrm>
            <a:off x="6875463" y="1268413"/>
            <a:ext cx="2089150" cy="720725"/>
          </a:xfrm>
          <a:prstGeom prst="roundRect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dirty="0" err="1">
                <a:latin typeface="+mn-ea"/>
              </a:rPr>
              <a:t>국문명</a:t>
            </a:r>
            <a:r>
              <a:rPr kumimoji="0" lang="en-US" altLang="ko-KR" sz="1200" dirty="0">
                <a:latin typeface="+mn-ea"/>
              </a:rPr>
              <a:t>, </a:t>
            </a:r>
            <a:r>
              <a:rPr kumimoji="0" lang="ko-KR" altLang="en-US" sz="1200" dirty="0" err="1">
                <a:latin typeface="+mn-ea"/>
              </a:rPr>
              <a:t>영문명을</a:t>
            </a:r>
            <a:r>
              <a:rPr kumimoji="0" lang="ko-KR" altLang="en-US" sz="1200" dirty="0">
                <a:latin typeface="+mn-ea"/>
              </a:rPr>
              <a:t> 선택하여 검색하려는 간행물명의 일부 단어 입력</a:t>
            </a:r>
            <a:endParaRPr kumimoji="0" lang="ko-KR" altLang="en-US" sz="1200" dirty="0">
              <a:latin typeface="+mn-ea"/>
            </a:endParaRPr>
          </a:p>
        </p:txBody>
      </p:sp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79613" y="2549525"/>
            <a:ext cx="412750" cy="87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71613" y="3357563"/>
            <a:ext cx="4684712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모서리가 둥근 직사각형 13"/>
          <p:cNvSpPr/>
          <p:nvPr/>
        </p:nvSpPr>
        <p:spPr bwMode="auto">
          <a:xfrm>
            <a:off x="1403350" y="3429000"/>
            <a:ext cx="4824413" cy="215900"/>
          </a:xfrm>
          <a:prstGeom prst="roundRect">
            <a:avLst/>
          </a:prstGeom>
          <a:noFill/>
          <a:ln w="5715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latinLnBrk="0">
              <a:defRPr/>
            </a:pPr>
            <a:endParaRPr kumimoji="0" lang="ko-KR" altLang="en-US" sz="240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15" name="모서리가 둥근 직사각형 14"/>
          <p:cNvSpPr/>
          <p:nvPr/>
        </p:nvSpPr>
        <p:spPr bwMode="auto">
          <a:xfrm>
            <a:off x="6875463" y="2133600"/>
            <a:ext cx="2089150" cy="574675"/>
          </a:xfrm>
          <a:prstGeom prst="roundRect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dirty="0">
                <a:latin typeface="+mn-ea"/>
              </a:rPr>
              <a:t>검색결과 간행물명</a:t>
            </a:r>
            <a:r>
              <a:rPr kumimoji="0" lang="en-US" altLang="ko-KR" sz="1200" dirty="0">
                <a:latin typeface="+mn-ea"/>
              </a:rPr>
              <a:t>, </a:t>
            </a:r>
            <a:r>
              <a:rPr kumimoji="0" lang="ko-KR" altLang="en-US" sz="1200" dirty="0">
                <a:latin typeface="+mn-ea"/>
              </a:rPr>
              <a:t>발행유형</a:t>
            </a:r>
            <a:r>
              <a:rPr kumimoji="0" lang="en-US" altLang="ko-KR" sz="1200" dirty="0">
                <a:latin typeface="+mn-ea"/>
              </a:rPr>
              <a:t>, </a:t>
            </a:r>
            <a:r>
              <a:rPr kumimoji="0" lang="ko-KR" altLang="en-US" sz="1200" dirty="0">
                <a:latin typeface="+mn-ea"/>
              </a:rPr>
              <a:t>발행 </a:t>
            </a:r>
            <a:r>
              <a:rPr kumimoji="0" lang="ko-KR" altLang="en-US" sz="1200" dirty="0" err="1">
                <a:latin typeface="+mn-ea"/>
              </a:rPr>
              <a:t>학회명</a:t>
            </a:r>
            <a:r>
              <a:rPr kumimoji="0" lang="en-US" altLang="ko-KR" sz="1200" dirty="0">
                <a:latin typeface="+mn-ea"/>
              </a:rPr>
              <a:t> </a:t>
            </a:r>
            <a:endParaRPr kumimoji="0" lang="ko-KR" altLang="en-US" sz="1200" dirty="0">
              <a:latin typeface="+mn-ea"/>
            </a:endParaRPr>
          </a:p>
        </p:txBody>
      </p:sp>
      <p:sp>
        <p:nvSpPr>
          <p:cNvPr id="16" name="모서리가 둥근 직사각형 15"/>
          <p:cNvSpPr/>
          <p:nvPr/>
        </p:nvSpPr>
        <p:spPr bwMode="auto">
          <a:xfrm>
            <a:off x="6875463" y="2852738"/>
            <a:ext cx="2089150" cy="720725"/>
          </a:xfrm>
          <a:prstGeom prst="roundRect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dirty="0">
                <a:latin typeface="+mn-ea"/>
              </a:rPr>
              <a:t>간행물명을 클릭하면 권호 사항 보기 및 해당 권호의 목차 보기로 연결</a:t>
            </a:r>
            <a:endParaRPr kumimoji="0" lang="ko-KR" altLang="en-US" sz="1200" dirty="0">
              <a:latin typeface="+mn-ea"/>
            </a:endParaRPr>
          </a:p>
        </p:txBody>
      </p:sp>
      <p:sp>
        <p:nvSpPr>
          <p:cNvPr id="17" name="모서리가 둥근 직사각형 16"/>
          <p:cNvSpPr/>
          <p:nvPr/>
        </p:nvSpPr>
        <p:spPr bwMode="auto">
          <a:xfrm>
            <a:off x="1403350" y="3581400"/>
            <a:ext cx="4824413" cy="215900"/>
          </a:xfrm>
          <a:prstGeom prst="roundRect">
            <a:avLst/>
          </a:prstGeom>
          <a:noFill/>
          <a:ln w="5715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latinLnBrk="0">
              <a:defRPr/>
            </a:pPr>
            <a:endParaRPr kumimoji="0" lang="ko-KR" altLang="en-US" sz="2400">
              <a:solidFill>
                <a:schemeClr val="tx1"/>
              </a:solidFill>
              <a:latin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1" grpId="0" animBg="1"/>
      <p:bldP spid="14" grpId="0" animBg="1"/>
      <p:bldP spid="14" grpId="1" animBg="1"/>
      <p:bldP spid="15" grpId="0" animBg="1"/>
      <p:bldP spid="16" grpId="0" animBg="1"/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260350"/>
            <a:ext cx="9144000" cy="79216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69401" y="332656"/>
            <a:ext cx="3278463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+mn-lt"/>
                <a:ea typeface="+mn-ea"/>
              </a:rPr>
              <a:t>▶ 분야별 검색</a:t>
            </a:r>
            <a:endParaRPr kumimoji="0" lang="en-US" altLang="ko-KR" sz="3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+mn-lt"/>
              <a:ea typeface="+mn-ea"/>
            </a:endParaRPr>
          </a:p>
        </p:txBody>
      </p:sp>
      <p:pic>
        <p:nvPicPr>
          <p:cNvPr id="25603" name="Picture 2" descr="C:\Documents and Settings\user\바탕 화면\조성준\KISS 이용자 ppt\logo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81900" y="0"/>
            <a:ext cx="1562100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233363" y="1201738"/>
            <a:ext cx="6324600" cy="5486400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kumimoji="0" lang="en-US" altLang="ko-KR" sz="3200" b="1">
                <a:solidFill>
                  <a:schemeClr val="tx1">
                    <a:tint val="75000"/>
                  </a:schemeClr>
                </a:solidFill>
                <a:latin typeface="+mn-lt"/>
              </a:rPr>
              <a:t>Your subtopic goes here</a:t>
            </a:r>
            <a:endParaRPr kumimoji="0" lang="en-US" altLang="ko-KR" sz="3200" b="1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79388" y="1196975"/>
            <a:ext cx="6411912" cy="5545138"/>
          </a:xfrm>
          <a:prstGeom prst="rect">
            <a:avLst/>
          </a:prstGeom>
          <a:noFill/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</p:spPr>
      </p:pic>
      <p:sp>
        <p:nvSpPr>
          <p:cNvPr id="9" name="모서리가 둥근 직사각형 8"/>
          <p:cNvSpPr/>
          <p:nvPr/>
        </p:nvSpPr>
        <p:spPr bwMode="auto">
          <a:xfrm>
            <a:off x="6732588" y="1196975"/>
            <a:ext cx="2087562" cy="503238"/>
          </a:xfrm>
          <a:prstGeom prst="roundRect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dirty="0">
                <a:latin typeface="+mn-ea"/>
              </a:rPr>
              <a:t>분야별 대</a:t>
            </a:r>
            <a:r>
              <a:rPr kumimoji="0" lang="en-US" altLang="ko-KR" sz="1200" dirty="0">
                <a:latin typeface="+mn-ea"/>
              </a:rPr>
              <a:t>,</a:t>
            </a:r>
            <a:r>
              <a:rPr kumimoji="0" lang="ko-KR" altLang="en-US" sz="1200" dirty="0">
                <a:latin typeface="+mn-ea"/>
              </a:rPr>
              <a:t>중</a:t>
            </a:r>
            <a:r>
              <a:rPr kumimoji="0" lang="en-US" altLang="ko-KR" sz="1200" dirty="0">
                <a:latin typeface="+mn-ea"/>
              </a:rPr>
              <a:t>,</a:t>
            </a:r>
            <a:r>
              <a:rPr kumimoji="0" lang="ko-KR" altLang="en-US" sz="1200" dirty="0">
                <a:latin typeface="+mn-ea"/>
              </a:rPr>
              <a:t>소 분류</a:t>
            </a:r>
          </a:p>
        </p:txBody>
      </p:sp>
      <p:sp>
        <p:nvSpPr>
          <p:cNvPr id="10" name="모서리가 둥근 직사각형 9"/>
          <p:cNvSpPr/>
          <p:nvPr/>
        </p:nvSpPr>
        <p:spPr bwMode="auto">
          <a:xfrm>
            <a:off x="1476375" y="3213100"/>
            <a:ext cx="1295400" cy="287338"/>
          </a:xfrm>
          <a:prstGeom prst="roundRect">
            <a:avLst/>
          </a:prstGeom>
          <a:noFill/>
          <a:ln w="5715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latinLnBrk="0">
              <a:defRPr/>
            </a:pPr>
            <a:endParaRPr kumimoji="0" lang="ko-KR" altLang="en-US" sz="240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11" name="모서리가 둥근 직사각형 10"/>
          <p:cNvSpPr/>
          <p:nvPr/>
        </p:nvSpPr>
        <p:spPr bwMode="auto">
          <a:xfrm>
            <a:off x="6732588" y="1844675"/>
            <a:ext cx="2087562" cy="863600"/>
          </a:xfrm>
          <a:prstGeom prst="roundRect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dirty="0">
                <a:latin typeface="+mn-ea"/>
              </a:rPr>
              <a:t>하나 이상의 </a:t>
            </a:r>
            <a:endParaRPr kumimoji="0" lang="en-US" altLang="ko-KR" sz="1200" dirty="0">
              <a:latin typeface="+mn-ea"/>
            </a:endParaRP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dirty="0">
                <a:latin typeface="+mn-ea"/>
              </a:rPr>
              <a:t>분야를 선택</a:t>
            </a:r>
            <a:endParaRPr kumimoji="0" lang="en-US" altLang="ko-KR" sz="1200" dirty="0">
              <a:latin typeface="+mn-ea"/>
            </a:endParaRPr>
          </a:p>
        </p:txBody>
      </p:sp>
      <p:sp>
        <p:nvSpPr>
          <p:cNvPr id="12" name="모서리가 둥근 직사각형 11"/>
          <p:cNvSpPr/>
          <p:nvPr/>
        </p:nvSpPr>
        <p:spPr bwMode="auto">
          <a:xfrm>
            <a:off x="3059113" y="3213100"/>
            <a:ext cx="1296987" cy="287338"/>
          </a:xfrm>
          <a:prstGeom prst="roundRect">
            <a:avLst/>
          </a:prstGeom>
          <a:noFill/>
          <a:ln w="5715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latinLnBrk="0">
              <a:defRPr/>
            </a:pPr>
            <a:endParaRPr kumimoji="0" lang="ko-KR" altLang="en-US" sz="240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13" name="모서리가 둥근 직사각형 12"/>
          <p:cNvSpPr/>
          <p:nvPr/>
        </p:nvSpPr>
        <p:spPr bwMode="auto">
          <a:xfrm>
            <a:off x="1403350" y="2565400"/>
            <a:ext cx="1873250" cy="287338"/>
          </a:xfrm>
          <a:prstGeom prst="roundRect">
            <a:avLst/>
          </a:prstGeom>
          <a:noFill/>
          <a:ln w="5715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latinLnBrk="0">
              <a:defRPr/>
            </a:pPr>
            <a:endParaRPr kumimoji="0" lang="ko-KR" altLang="en-US" sz="240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14" name="모서리가 둥근 직사각형 13"/>
          <p:cNvSpPr/>
          <p:nvPr/>
        </p:nvSpPr>
        <p:spPr bwMode="auto">
          <a:xfrm>
            <a:off x="6732588" y="2852738"/>
            <a:ext cx="2087562" cy="863600"/>
          </a:xfrm>
          <a:prstGeom prst="roundRect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dirty="0" err="1">
                <a:latin typeface="+mn-ea"/>
              </a:rPr>
              <a:t>검색어</a:t>
            </a:r>
            <a:r>
              <a:rPr kumimoji="0" lang="ko-KR" altLang="en-US" sz="1200" dirty="0">
                <a:latin typeface="+mn-ea"/>
              </a:rPr>
              <a:t> 입력 시</a:t>
            </a:r>
            <a:endParaRPr kumimoji="0" lang="en-US" altLang="ko-KR" sz="1200" dirty="0">
              <a:latin typeface="+mn-ea"/>
            </a:endParaRP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dirty="0">
                <a:latin typeface="+mn-ea"/>
              </a:rPr>
              <a:t>지정 범주에 따른 결과</a:t>
            </a:r>
            <a:endParaRPr kumimoji="0" lang="en-US" altLang="ko-KR" sz="1200" dirty="0">
              <a:latin typeface="+mn-ea"/>
            </a:endParaRPr>
          </a:p>
        </p:txBody>
      </p:sp>
      <p:sp>
        <p:nvSpPr>
          <p:cNvPr id="15" name="모서리가 둥근 직사각형 14"/>
          <p:cNvSpPr/>
          <p:nvPr/>
        </p:nvSpPr>
        <p:spPr bwMode="auto">
          <a:xfrm>
            <a:off x="1619250" y="3894138"/>
            <a:ext cx="576263" cy="182562"/>
          </a:xfrm>
          <a:prstGeom prst="roundRect">
            <a:avLst/>
          </a:prstGeom>
          <a:noFill/>
          <a:ln w="5715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latinLnBrk="0">
              <a:defRPr/>
            </a:pPr>
            <a:endParaRPr kumimoji="0" lang="ko-KR" altLang="en-US" sz="240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16" name="모서리가 둥근 직사각형 15"/>
          <p:cNvSpPr/>
          <p:nvPr/>
        </p:nvSpPr>
        <p:spPr bwMode="auto">
          <a:xfrm>
            <a:off x="6732588" y="3860800"/>
            <a:ext cx="2087562" cy="863600"/>
          </a:xfrm>
          <a:prstGeom prst="roundRect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dirty="0">
                <a:latin typeface="+mn-ea"/>
              </a:rPr>
              <a:t>중분류 클릭 시</a:t>
            </a:r>
            <a:endParaRPr kumimoji="0" lang="en-US" altLang="ko-KR" sz="1200" dirty="0">
              <a:latin typeface="+mn-ea"/>
            </a:endParaRP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dirty="0">
                <a:latin typeface="+mn-ea"/>
              </a:rPr>
              <a:t>소속학회 확인가능</a:t>
            </a:r>
            <a:endParaRPr kumimoji="0" lang="en-US" altLang="ko-KR" sz="1200" dirty="0">
              <a:latin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0" grpId="1" animBg="1"/>
      <p:bldP spid="11" grpId="0" animBg="1"/>
      <p:bldP spid="12" grpId="0" animBg="1"/>
      <p:bldP spid="12" grpId="1" animBg="1"/>
      <p:bldP spid="13" grpId="0" animBg="1"/>
      <p:bldP spid="13" grpId="1" animBg="1"/>
      <p:bldP spid="14" grpId="0" animBg="1"/>
      <p:bldP spid="15" grpId="0" animBg="1"/>
      <p:bldP spid="16" grpId="0" animBg="1"/>
      <p:bldP spid="16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260350"/>
            <a:ext cx="9144000" cy="79216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107504" y="332656"/>
            <a:ext cx="4363695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+mn-lt"/>
                <a:ea typeface="+mn-ea"/>
              </a:rPr>
              <a:t>▶ 발행기관별 목차</a:t>
            </a:r>
            <a:r>
              <a:rPr kumimoji="0" lang="en-US" altLang="ko-KR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+mn-lt"/>
                <a:ea typeface="+mn-ea"/>
              </a:rPr>
              <a:t> </a:t>
            </a:r>
            <a:endParaRPr kumimoji="0" lang="en-US" altLang="ko-KR" sz="3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+mn-lt"/>
              <a:ea typeface="+mn-ea"/>
            </a:endParaRPr>
          </a:p>
        </p:txBody>
      </p:sp>
      <p:pic>
        <p:nvPicPr>
          <p:cNvPr id="26627" name="Picture 2" descr="C:\Documents and Settings\user\바탕 화면\조성준\KISS 이용자 ppt\logo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81900" y="0"/>
            <a:ext cx="1562100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304800" y="1201738"/>
            <a:ext cx="6324600" cy="5486400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kumimoji="0" lang="en-US" altLang="ko-KR" sz="3200" b="1">
                <a:solidFill>
                  <a:schemeClr val="tx1">
                    <a:tint val="75000"/>
                  </a:schemeClr>
                </a:solidFill>
                <a:latin typeface="+mn-lt"/>
              </a:rPr>
              <a:t>Your subtopic goes here</a:t>
            </a:r>
            <a:endParaRPr kumimoji="0" lang="en-US" altLang="ko-KR" sz="3200" b="1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1196975"/>
            <a:ext cx="6381750" cy="5545138"/>
          </a:xfrm>
          <a:prstGeom prst="rect">
            <a:avLst/>
          </a:prstGeom>
          <a:noFill/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</p:spPr>
      </p:pic>
      <p:sp>
        <p:nvSpPr>
          <p:cNvPr id="9" name="모서리가 둥근 직사각형 8"/>
          <p:cNvSpPr/>
          <p:nvPr/>
        </p:nvSpPr>
        <p:spPr bwMode="auto">
          <a:xfrm>
            <a:off x="1476375" y="2420938"/>
            <a:ext cx="3527425" cy="863600"/>
          </a:xfrm>
          <a:prstGeom prst="roundRect">
            <a:avLst/>
          </a:prstGeom>
          <a:noFill/>
          <a:ln w="5715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latinLnBrk="0">
              <a:defRPr/>
            </a:pPr>
            <a:endParaRPr kumimoji="0" lang="ko-KR" altLang="en-US" sz="240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10" name="모서리가 둥근 직사각형 9"/>
          <p:cNvSpPr/>
          <p:nvPr/>
        </p:nvSpPr>
        <p:spPr bwMode="auto">
          <a:xfrm>
            <a:off x="6804025" y="1268413"/>
            <a:ext cx="2089150" cy="720725"/>
          </a:xfrm>
          <a:prstGeom prst="roundRect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dirty="0">
                <a:latin typeface="+mn-ea"/>
              </a:rPr>
              <a:t>항목별 선택 후</a:t>
            </a:r>
            <a:endParaRPr kumimoji="0" lang="en-US" altLang="ko-KR" sz="1200" dirty="0">
              <a:latin typeface="+mn-ea"/>
            </a:endParaRP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dirty="0">
                <a:latin typeface="+mn-ea"/>
              </a:rPr>
              <a:t>목차 별 검색</a:t>
            </a:r>
            <a:endParaRPr kumimoji="0" lang="en-US" altLang="ko-KR" sz="1200" dirty="0">
              <a:latin typeface="+mn-ea"/>
            </a:endParaRPr>
          </a:p>
        </p:txBody>
      </p:sp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03350" y="2352675"/>
            <a:ext cx="4681538" cy="438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모서리가 둥근 직사각형 11"/>
          <p:cNvSpPr/>
          <p:nvPr/>
        </p:nvSpPr>
        <p:spPr bwMode="auto">
          <a:xfrm>
            <a:off x="1476375" y="2979738"/>
            <a:ext cx="2735263" cy="233362"/>
          </a:xfrm>
          <a:prstGeom prst="roundRect">
            <a:avLst/>
          </a:prstGeom>
          <a:noFill/>
          <a:ln w="5715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latinLnBrk="0">
              <a:defRPr/>
            </a:pPr>
            <a:endParaRPr kumimoji="0" lang="ko-KR" altLang="en-US" sz="240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13" name="모서리가 둥근 직사각형 12"/>
          <p:cNvSpPr/>
          <p:nvPr/>
        </p:nvSpPr>
        <p:spPr bwMode="auto">
          <a:xfrm>
            <a:off x="6804025" y="2133600"/>
            <a:ext cx="2089150" cy="719138"/>
          </a:xfrm>
          <a:prstGeom prst="roundRect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dirty="0">
                <a:latin typeface="+mn-ea"/>
              </a:rPr>
              <a:t>기관 내 검색</a:t>
            </a:r>
            <a:r>
              <a:rPr kumimoji="0" lang="en-US" altLang="ko-KR" sz="1200" dirty="0">
                <a:latin typeface="+mn-ea"/>
              </a:rPr>
              <a:t> </a:t>
            </a:r>
          </a:p>
          <a:p>
            <a:pPr algn="ctr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latin typeface="+mn-ea"/>
              </a:rPr>
              <a:t>(</a:t>
            </a:r>
            <a:r>
              <a:rPr kumimoji="0" lang="ko-KR" altLang="en-US" sz="1200" dirty="0">
                <a:latin typeface="+mn-ea"/>
              </a:rPr>
              <a:t>제목</a:t>
            </a:r>
            <a:r>
              <a:rPr kumimoji="0" lang="en-US" altLang="ko-KR" sz="1200" dirty="0">
                <a:latin typeface="+mn-ea"/>
              </a:rPr>
              <a:t>, </a:t>
            </a:r>
            <a:r>
              <a:rPr kumimoji="0" lang="ko-KR" altLang="en-US" sz="1200" dirty="0">
                <a:latin typeface="+mn-ea"/>
              </a:rPr>
              <a:t>저자</a:t>
            </a:r>
            <a:r>
              <a:rPr kumimoji="0" lang="en-US" altLang="ko-KR" sz="1200" dirty="0">
                <a:latin typeface="+mn-ea"/>
              </a:rPr>
              <a:t>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2" grpId="0" animBg="1"/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260350"/>
            <a:ext cx="9144000" cy="79216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99018" y="332656"/>
            <a:ext cx="2816798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3600" b="1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+mn-lt"/>
                <a:ea typeface="+mn-ea"/>
              </a:rPr>
              <a:t>▶ </a:t>
            </a:r>
            <a:r>
              <a:rPr kumimoji="0" lang="ko-KR" altLang="en-US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+mn-lt"/>
                <a:ea typeface="+mn-ea"/>
              </a:rPr>
              <a:t>상세검색</a:t>
            </a:r>
            <a:r>
              <a:rPr kumimoji="0" lang="en-US" altLang="ko-KR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+mn-lt"/>
                <a:ea typeface="+mn-ea"/>
              </a:rPr>
              <a:t> </a:t>
            </a:r>
            <a:endParaRPr kumimoji="0" lang="en-US" altLang="ko-KR" sz="3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+mn-lt"/>
              <a:ea typeface="+mn-ea"/>
            </a:endParaRPr>
          </a:p>
        </p:txBody>
      </p:sp>
      <p:pic>
        <p:nvPicPr>
          <p:cNvPr id="27651" name="Picture 2" descr="C:\Documents and Settings\user\바탕 화면\조성준\KISS 이용자 ppt\logo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81900" y="0"/>
            <a:ext cx="1562100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304800" y="1201738"/>
            <a:ext cx="6324600" cy="5486400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kumimoji="0" lang="en-US" altLang="ko-KR" sz="3200" b="1">
                <a:solidFill>
                  <a:schemeClr val="tx1">
                    <a:tint val="75000"/>
                  </a:schemeClr>
                </a:solidFill>
                <a:latin typeface="+mn-lt"/>
              </a:rPr>
              <a:t>Your subtopic goes here</a:t>
            </a:r>
            <a:endParaRPr kumimoji="0" lang="en-US" altLang="ko-KR" sz="3200" b="1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0350" y="1196975"/>
            <a:ext cx="6399213" cy="5545138"/>
          </a:xfrm>
          <a:prstGeom prst="rect">
            <a:avLst/>
          </a:prstGeom>
          <a:noFill/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</p:spPr>
      </p:pic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55763" y="3060700"/>
            <a:ext cx="504825" cy="85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140200" y="3046413"/>
            <a:ext cx="306388" cy="29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모서리가 둥근 직사각형 10"/>
          <p:cNvSpPr/>
          <p:nvPr/>
        </p:nvSpPr>
        <p:spPr bwMode="auto">
          <a:xfrm>
            <a:off x="6875463" y="1268413"/>
            <a:ext cx="2089150" cy="865187"/>
          </a:xfrm>
          <a:prstGeom prst="roundRect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dirty="0">
                <a:latin typeface="+mn-ea"/>
              </a:rPr>
              <a:t>전체</a:t>
            </a:r>
            <a:r>
              <a:rPr kumimoji="0" lang="en-US" altLang="ko-KR" sz="1200" dirty="0">
                <a:latin typeface="+mn-ea"/>
              </a:rPr>
              <a:t>, </a:t>
            </a:r>
            <a:r>
              <a:rPr kumimoji="0" lang="ko-KR" altLang="en-US" sz="1200" dirty="0">
                <a:latin typeface="+mn-ea"/>
              </a:rPr>
              <a:t>초록</a:t>
            </a:r>
            <a:r>
              <a:rPr kumimoji="0" lang="en-US" altLang="ko-KR" sz="1200" dirty="0">
                <a:latin typeface="+mn-ea"/>
              </a:rPr>
              <a:t>, </a:t>
            </a:r>
            <a:r>
              <a:rPr kumimoji="0" lang="ko-KR" altLang="en-US" sz="1200" dirty="0">
                <a:latin typeface="+mn-ea"/>
              </a:rPr>
              <a:t>제목</a:t>
            </a:r>
            <a:r>
              <a:rPr kumimoji="0" lang="en-US" altLang="ko-KR" sz="1200" dirty="0">
                <a:latin typeface="+mn-ea"/>
              </a:rPr>
              <a:t>+</a:t>
            </a:r>
            <a:r>
              <a:rPr kumimoji="0" lang="ko-KR" altLang="en-US" sz="1200" dirty="0">
                <a:latin typeface="+mn-ea"/>
              </a:rPr>
              <a:t>초록</a:t>
            </a:r>
            <a:r>
              <a:rPr kumimoji="0" lang="en-US" altLang="ko-KR" sz="1200" dirty="0">
                <a:latin typeface="+mn-ea"/>
              </a:rPr>
              <a:t>, </a:t>
            </a:r>
            <a:r>
              <a:rPr kumimoji="0" lang="ko-KR" altLang="en-US" sz="1200" dirty="0">
                <a:latin typeface="+mn-ea"/>
              </a:rPr>
              <a:t>저자</a:t>
            </a:r>
            <a:r>
              <a:rPr kumimoji="0" lang="en-US" altLang="ko-KR" sz="1200" dirty="0">
                <a:latin typeface="+mn-ea"/>
              </a:rPr>
              <a:t>, </a:t>
            </a:r>
            <a:r>
              <a:rPr kumimoji="0" lang="ko-KR" altLang="en-US" sz="1200" dirty="0">
                <a:latin typeface="+mn-ea"/>
              </a:rPr>
              <a:t>키워드</a:t>
            </a:r>
            <a:r>
              <a:rPr kumimoji="0" lang="en-US" altLang="ko-KR" sz="1200" dirty="0">
                <a:latin typeface="+mn-ea"/>
              </a:rPr>
              <a:t>, </a:t>
            </a:r>
            <a:r>
              <a:rPr kumimoji="0" lang="ko-KR" altLang="en-US" sz="1200" dirty="0">
                <a:latin typeface="+mn-ea"/>
              </a:rPr>
              <a:t>발행기관</a:t>
            </a:r>
            <a:r>
              <a:rPr kumimoji="0" lang="en-US" altLang="ko-KR" sz="1200" dirty="0">
                <a:latin typeface="+mn-ea"/>
              </a:rPr>
              <a:t>, </a:t>
            </a:r>
            <a:r>
              <a:rPr kumimoji="0" lang="ko-KR" altLang="en-US" sz="1200" dirty="0">
                <a:latin typeface="+mn-ea"/>
              </a:rPr>
              <a:t>간행물</a:t>
            </a:r>
            <a:endParaRPr kumimoji="0" lang="en-US" altLang="ko-KR" sz="1200" dirty="0">
              <a:latin typeface="+mn-ea"/>
            </a:endParaRPr>
          </a:p>
        </p:txBody>
      </p:sp>
      <p:sp>
        <p:nvSpPr>
          <p:cNvPr id="12" name="모서리가 둥근 직사각형 11"/>
          <p:cNvSpPr/>
          <p:nvPr/>
        </p:nvSpPr>
        <p:spPr bwMode="auto">
          <a:xfrm>
            <a:off x="6875463" y="2276475"/>
            <a:ext cx="2089150" cy="1008063"/>
          </a:xfrm>
          <a:prstGeom prst="roundRect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latin typeface="+mn-ea"/>
              </a:rPr>
              <a:t>AND : A,B </a:t>
            </a:r>
            <a:r>
              <a:rPr kumimoji="0" lang="ko-KR" altLang="en-US" sz="1200" dirty="0">
                <a:latin typeface="+mn-ea"/>
              </a:rPr>
              <a:t>모두 포함된 결과 검색</a:t>
            </a:r>
            <a:endParaRPr kumimoji="0" lang="en-US" altLang="ko-KR" sz="1200" dirty="0">
              <a:latin typeface="+mn-ea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latin typeface="+mn-ea"/>
              </a:rPr>
              <a:t>OR : A,B </a:t>
            </a:r>
            <a:r>
              <a:rPr kumimoji="0" lang="ko-KR" altLang="en-US" sz="1200" dirty="0">
                <a:latin typeface="+mn-ea"/>
              </a:rPr>
              <a:t>한쪽만 이라도 포함된 결과 검색</a:t>
            </a:r>
            <a:endParaRPr kumimoji="0" lang="en-US" altLang="ko-KR" sz="1200" dirty="0">
              <a:latin typeface="+mn-ea"/>
            </a:endParaRPr>
          </a:p>
        </p:txBody>
      </p:sp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268538" y="4076700"/>
            <a:ext cx="611187" cy="884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모서리가 둥근 직사각형 13"/>
          <p:cNvSpPr/>
          <p:nvPr/>
        </p:nvSpPr>
        <p:spPr bwMode="auto">
          <a:xfrm>
            <a:off x="6875463" y="3429000"/>
            <a:ext cx="2089150" cy="360363"/>
          </a:xfrm>
          <a:prstGeom prst="roundRect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dirty="0">
                <a:latin typeface="+mn-ea"/>
              </a:rPr>
              <a:t>주제 분야</a:t>
            </a:r>
            <a:r>
              <a:rPr kumimoji="0" lang="en-US" altLang="ko-KR" sz="1200" dirty="0">
                <a:latin typeface="+mn-ea"/>
              </a:rPr>
              <a:t>, </a:t>
            </a:r>
            <a:r>
              <a:rPr kumimoji="0" lang="ko-KR" altLang="en-US" sz="1200" dirty="0">
                <a:latin typeface="+mn-ea"/>
              </a:rPr>
              <a:t>세부 분야</a:t>
            </a:r>
            <a:endParaRPr kumimoji="0" lang="en-US" altLang="ko-KR" sz="1200" dirty="0">
              <a:latin typeface="+mn-ea"/>
            </a:endParaRPr>
          </a:p>
        </p:txBody>
      </p:sp>
      <p:sp>
        <p:nvSpPr>
          <p:cNvPr id="15" name="모서리가 둥근 직사각형 14"/>
          <p:cNvSpPr/>
          <p:nvPr/>
        </p:nvSpPr>
        <p:spPr bwMode="auto">
          <a:xfrm>
            <a:off x="6875463" y="3941763"/>
            <a:ext cx="2089150" cy="423862"/>
          </a:xfrm>
          <a:prstGeom prst="roundRect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di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b="1" dirty="0">
                <a:latin typeface="+mn-ea"/>
              </a:rPr>
              <a:t>국제표준연속간행물번호</a:t>
            </a:r>
            <a:endParaRPr kumimoji="0" lang="en-US" altLang="ko-KR" sz="1200" b="1" dirty="0">
              <a:latin typeface="+mn-ea"/>
            </a:endParaRPr>
          </a:p>
        </p:txBody>
      </p:sp>
      <p:sp>
        <p:nvSpPr>
          <p:cNvPr id="16" name="모서리가 둥근 직사각형 15"/>
          <p:cNvSpPr/>
          <p:nvPr/>
        </p:nvSpPr>
        <p:spPr bwMode="auto">
          <a:xfrm>
            <a:off x="6875463" y="4508500"/>
            <a:ext cx="2089150" cy="576263"/>
          </a:xfrm>
          <a:prstGeom prst="roundRect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dirty="0">
                <a:latin typeface="+mn-ea"/>
              </a:rPr>
              <a:t>발행연도를 제한하여 검색</a:t>
            </a:r>
            <a:endParaRPr kumimoji="0" lang="en-US" altLang="ko-KR" sz="1200" dirty="0">
              <a:latin typeface="+mn-ea"/>
            </a:endParaRPr>
          </a:p>
        </p:txBody>
      </p:sp>
      <p:sp>
        <p:nvSpPr>
          <p:cNvPr id="17" name="모서리가 둥근 직사각형 16"/>
          <p:cNvSpPr/>
          <p:nvPr/>
        </p:nvSpPr>
        <p:spPr bwMode="auto">
          <a:xfrm>
            <a:off x="6875463" y="5732463"/>
            <a:ext cx="2089150" cy="792162"/>
          </a:xfrm>
          <a:prstGeom prst="roundRect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dirty="0">
                <a:latin typeface="+mn-ea"/>
              </a:rPr>
              <a:t>검색결과 한 화면에 나타나는 논문출력 개수 지정</a:t>
            </a:r>
            <a:endParaRPr kumimoji="0" lang="en-US" altLang="ko-KR" sz="1200" dirty="0">
              <a:latin typeface="+mn-ea"/>
            </a:endParaRPr>
          </a:p>
        </p:txBody>
      </p:sp>
      <p:pic>
        <p:nvPicPr>
          <p:cNvPr id="18" name="Picture 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297113" y="4697413"/>
            <a:ext cx="442912" cy="34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모서리가 둥근 직사각형 18"/>
          <p:cNvSpPr/>
          <p:nvPr/>
        </p:nvSpPr>
        <p:spPr bwMode="auto">
          <a:xfrm>
            <a:off x="2214563" y="4262438"/>
            <a:ext cx="647700" cy="215900"/>
          </a:xfrm>
          <a:prstGeom prst="roundRect">
            <a:avLst/>
          </a:prstGeom>
          <a:noFill/>
          <a:ln w="5715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latinLnBrk="0">
              <a:defRPr/>
            </a:pPr>
            <a:endParaRPr kumimoji="0" lang="ko-KR" altLang="en-US" sz="240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20" name="모서리가 둥근 직사각형 19"/>
          <p:cNvSpPr/>
          <p:nvPr/>
        </p:nvSpPr>
        <p:spPr bwMode="auto">
          <a:xfrm>
            <a:off x="2916238" y="4437063"/>
            <a:ext cx="863600" cy="287337"/>
          </a:xfrm>
          <a:prstGeom prst="roundRect">
            <a:avLst/>
          </a:prstGeom>
          <a:noFill/>
          <a:ln w="5715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latinLnBrk="0">
              <a:defRPr/>
            </a:pPr>
            <a:endParaRPr kumimoji="0" lang="ko-KR" altLang="en-US" sz="240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21" name="모서리가 둥근 직사각형 20"/>
          <p:cNvSpPr/>
          <p:nvPr/>
        </p:nvSpPr>
        <p:spPr bwMode="auto">
          <a:xfrm>
            <a:off x="6875463" y="5229225"/>
            <a:ext cx="2089150" cy="360363"/>
          </a:xfrm>
          <a:prstGeom prst="roundRect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200" dirty="0">
                <a:latin typeface="+mn-ea"/>
              </a:rPr>
              <a:t>정렬방식</a:t>
            </a:r>
            <a:endParaRPr kumimoji="0" lang="en-US" altLang="ko-KR" sz="1200" dirty="0">
              <a:latin typeface="+mn-ea"/>
            </a:endParaRPr>
          </a:p>
        </p:txBody>
      </p:sp>
      <p:pic>
        <p:nvPicPr>
          <p:cNvPr id="22" name="Picture 7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282825" y="4895850"/>
            <a:ext cx="249238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4" grpId="0" animBg="1"/>
      <p:bldP spid="15" grpId="0" animBg="1"/>
      <p:bldP spid="16" grpId="0" animBg="1"/>
      <p:bldP spid="17" grpId="0" animBg="1"/>
      <p:bldP spid="19" grpId="0" animBg="1"/>
      <p:bldP spid="19" grpId="1" animBg="1"/>
      <p:bldP spid="20" grpId="0" animBg="1"/>
      <p:bldP spid="20" grpId="1" animBg="1"/>
      <p:bldP spid="2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260350"/>
            <a:ext cx="9144000" cy="79216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111794" y="332656"/>
            <a:ext cx="3740126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+mn-lt"/>
                <a:ea typeface="+mn-ea"/>
              </a:rPr>
              <a:t>▶ 서지정보반출</a:t>
            </a:r>
            <a:r>
              <a:rPr kumimoji="0" lang="en-US" altLang="ko-KR" sz="36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latin typeface="+mn-lt"/>
                <a:ea typeface="+mn-ea"/>
              </a:rPr>
              <a:t> </a:t>
            </a:r>
            <a:endParaRPr kumimoji="0" lang="en-US" altLang="ko-KR" sz="36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latin typeface="+mn-lt"/>
              <a:ea typeface="+mn-ea"/>
            </a:endParaRPr>
          </a:p>
        </p:txBody>
      </p:sp>
      <p:pic>
        <p:nvPicPr>
          <p:cNvPr id="28675" name="Picture 2" descr="C:\Documents and Settings\user\바탕 화면\조성준\KISS 이용자 ppt\logo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81900" y="0"/>
            <a:ext cx="1562100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3"/>
          <p:cNvSpPr txBox="1">
            <a:spLocks noChangeArrowheads="1"/>
          </p:cNvSpPr>
          <p:nvPr/>
        </p:nvSpPr>
        <p:spPr>
          <a:xfrm>
            <a:off x="304800" y="1201738"/>
            <a:ext cx="6324600" cy="5486400"/>
          </a:xfrm>
          <a:prstGeom prst="rect">
            <a:avLst/>
          </a:prstGeom>
        </p:spPr>
        <p:txBody>
          <a:bodyPr>
            <a:normAutofit/>
          </a:bodyPr>
          <a:lstStyle/>
          <a:p>
            <a:pPr algn="ctr" fontAlgn="auto">
              <a:spcBef>
                <a:spcPct val="2000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kumimoji="0" lang="en-US" altLang="ko-KR" sz="3200" b="1">
                <a:solidFill>
                  <a:schemeClr val="tx1">
                    <a:tint val="75000"/>
                  </a:schemeClr>
                </a:solidFill>
                <a:latin typeface="+mn-lt"/>
              </a:rPr>
              <a:t>Your subtopic goes here</a:t>
            </a:r>
            <a:endParaRPr kumimoji="0" lang="en-US" altLang="ko-KR" sz="3200" b="1" dirty="0">
              <a:solidFill>
                <a:schemeClr val="tx1">
                  <a:tint val="75000"/>
                </a:schemeClr>
              </a:solidFill>
              <a:latin typeface="+mn-lt"/>
            </a:endParaRPr>
          </a:p>
        </p:txBody>
      </p:sp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1196975"/>
            <a:ext cx="6408738" cy="5545138"/>
          </a:xfrm>
          <a:prstGeom prst="rect">
            <a:avLst/>
          </a:prstGeom>
          <a:noFill/>
          <a:ln w="9525">
            <a:solidFill>
              <a:schemeClr val="tx2">
                <a:lumMod val="60000"/>
                <a:lumOff val="40000"/>
              </a:schemeClr>
            </a:solidFill>
            <a:miter lim="800000"/>
            <a:headEnd/>
            <a:tailEnd/>
          </a:ln>
        </p:spPr>
      </p:pic>
      <p:sp>
        <p:nvSpPr>
          <p:cNvPr id="9" name="모서리가 둥근 직사각형 8"/>
          <p:cNvSpPr/>
          <p:nvPr/>
        </p:nvSpPr>
        <p:spPr bwMode="auto">
          <a:xfrm>
            <a:off x="2447925" y="3168650"/>
            <a:ext cx="539750" cy="215900"/>
          </a:xfrm>
          <a:prstGeom prst="roundRect">
            <a:avLst/>
          </a:prstGeom>
          <a:noFill/>
          <a:ln w="5715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latinLnBrk="0">
              <a:defRPr/>
            </a:pPr>
            <a:endParaRPr kumimoji="0" lang="ko-KR" altLang="en-US" sz="240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10" name="모서리가 둥근 직사각형 9"/>
          <p:cNvSpPr/>
          <p:nvPr/>
        </p:nvSpPr>
        <p:spPr bwMode="auto">
          <a:xfrm>
            <a:off x="6875463" y="1341438"/>
            <a:ext cx="2089150" cy="358775"/>
          </a:xfrm>
          <a:prstGeom prst="roundRect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400" dirty="0">
                <a:latin typeface="+mn-ea"/>
              </a:rPr>
              <a:t>논문선택 후 </a:t>
            </a:r>
            <a:r>
              <a:rPr kumimoji="0" lang="en-US" altLang="ko-KR" sz="1400" dirty="0">
                <a:latin typeface="+mn-ea"/>
              </a:rPr>
              <a:t>export</a:t>
            </a:r>
          </a:p>
        </p:txBody>
      </p:sp>
      <p:sp>
        <p:nvSpPr>
          <p:cNvPr id="11" name="모서리가 둥근 직사각형 10"/>
          <p:cNvSpPr/>
          <p:nvPr/>
        </p:nvSpPr>
        <p:spPr bwMode="auto">
          <a:xfrm>
            <a:off x="1403350" y="3348038"/>
            <a:ext cx="215900" cy="207962"/>
          </a:xfrm>
          <a:prstGeom prst="roundRect">
            <a:avLst/>
          </a:prstGeom>
          <a:noFill/>
          <a:ln w="5715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latinLnBrk="0">
              <a:defRPr/>
            </a:pPr>
            <a:endParaRPr kumimoji="0" lang="ko-KR" altLang="en-US" sz="2400">
              <a:solidFill>
                <a:schemeClr val="tx1"/>
              </a:solidFill>
              <a:latin typeface="Times New Roman" pitchFamily="18" charset="0"/>
            </a:endParaRPr>
          </a:p>
        </p:txBody>
      </p:sp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50825" y="2133600"/>
            <a:ext cx="6408738" cy="386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사각형 설명선 12"/>
          <p:cNvSpPr/>
          <p:nvPr/>
        </p:nvSpPr>
        <p:spPr bwMode="auto">
          <a:xfrm>
            <a:off x="2771775" y="2492375"/>
            <a:ext cx="2736850" cy="792163"/>
          </a:xfrm>
          <a:prstGeom prst="wedgeRectCallout">
            <a:avLst/>
          </a:prstGeom>
          <a:ln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b="1" dirty="0" err="1">
                <a:latin typeface="+mn-ea"/>
              </a:rPr>
              <a:t>EndNote</a:t>
            </a:r>
            <a:r>
              <a:rPr kumimoji="0" lang="ko-KR" altLang="en-US" b="1" dirty="0">
                <a:latin typeface="+mn-ea"/>
              </a:rPr>
              <a:t>필터 설정</a:t>
            </a:r>
            <a:endParaRPr kumimoji="0" lang="ko-KR" altLang="en-US" sz="2400" dirty="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14" name="모서리가 둥근 직사각형 13"/>
          <p:cNvSpPr/>
          <p:nvPr/>
        </p:nvSpPr>
        <p:spPr bwMode="auto">
          <a:xfrm>
            <a:off x="6875463" y="1844675"/>
            <a:ext cx="2089150" cy="360363"/>
          </a:xfrm>
          <a:prstGeom prst="roundRect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latin typeface="+mn-ea"/>
              </a:rPr>
              <a:t>Reference Manager (RIS)</a:t>
            </a:r>
          </a:p>
        </p:txBody>
      </p:sp>
      <p:sp>
        <p:nvSpPr>
          <p:cNvPr id="15" name="모서리가 둥근 직사각형 14"/>
          <p:cNvSpPr/>
          <p:nvPr/>
        </p:nvSpPr>
        <p:spPr bwMode="auto">
          <a:xfrm>
            <a:off x="2987675" y="3933825"/>
            <a:ext cx="1655763" cy="215900"/>
          </a:xfrm>
          <a:prstGeom prst="roundRect">
            <a:avLst/>
          </a:prstGeom>
          <a:noFill/>
          <a:ln w="5715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latinLnBrk="0">
              <a:defRPr/>
            </a:pPr>
            <a:endParaRPr kumimoji="0" lang="ko-KR" altLang="en-US" sz="240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16" name="모서리가 둥근 직사각형 15"/>
          <p:cNvSpPr/>
          <p:nvPr/>
        </p:nvSpPr>
        <p:spPr bwMode="auto">
          <a:xfrm>
            <a:off x="2987675" y="4149725"/>
            <a:ext cx="1655763" cy="215900"/>
          </a:xfrm>
          <a:prstGeom prst="roundRect">
            <a:avLst/>
          </a:prstGeom>
          <a:noFill/>
          <a:ln w="5715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latinLnBrk="0">
              <a:defRPr/>
            </a:pPr>
            <a:endParaRPr kumimoji="0" lang="ko-KR" altLang="en-US" sz="240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17" name="모서리가 둥근 직사각형 16"/>
          <p:cNvSpPr/>
          <p:nvPr/>
        </p:nvSpPr>
        <p:spPr bwMode="auto">
          <a:xfrm>
            <a:off x="6875463" y="2349500"/>
            <a:ext cx="2089150" cy="358775"/>
          </a:xfrm>
          <a:prstGeom prst="roundRect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latin typeface="+mn-ea"/>
              </a:rPr>
              <a:t>Import All</a:t>
            </a:r>
          </a:p>
        </p:txBody>
      </p:sp>
      <p:sp>
        <p:nvSpPr>
          <p:cNvPr id="18" name="모서리가 둥근 직사각형 17"/>
          <p:cNvSpPr/>
          <p:nvPr/>
        </p:nvSpPr>
        <p:spPr bwMode="auto">
          <a:xfrm>
            <a:off x="2987675" y="4292600"/>
            <a:ext cx="1655763" cy="215900"/>
          </a:xfrm>
          <a:prstGeom prst="roundRect">
            <a:avLst/>
          </a:prstGeom>
          <a:noFill/>
          <a:ln w="57150">
            <a:solidFill>
              <a:srgbClr val="FF0000"/>
            </a:solidFill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 latinLnBrk="0">
              <a:defRPr/>
            </a:pPr>
            <a:endParaRPr kumimoji="0" lang="ko-KR" altLang="en-US" sz="2400">
              <a:solidFill>
                <a:schemeClr val="tx1"/>
              </a:solidFill>
              <a:latin typeface="Times New Roman" pitchFamily="18" charset="0"/>
            </a:endParaRPr>
          </a:p>
        </p:txBody>
      </p:sp>
      <p:sp>
        <p:nvSpPr>
          <p:cNvPr id="19" name="모서리가 둥근 직사각형 18"/>
          <p:cNvSpPr/>
          <p:nvPr/>
        </p:nvSpPr>
        <p:spPr bwMode="auto">
          <a:xfrm>
            <a:off x="6875463" y="2852738"/>
            <a:ext cx="2089150" cy="360362"/>
          </a:xfrm>
          <a:prstGeom prst="roundRect">
            <a:avLst/>
          </a:prstGeom>
          <a:ln w="38100">
            <a:headEnd type="none" w="med" len="med"/>
            <a:tailEnd type="none" w="med" len="med"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di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200" dirty="0">
                <a:latin typeface="+mn-ea"/>
              </a:rPr>
              <a:t>Korean (EUC-KR)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3" grpId="0" animBg="1"/>
      <p:bldP spid="14" grpId="0" animBg="1"/>
      <p:bldP spid="15" grpId="0" animBg="1"/>
      <p:bldP spid="15" grpId="1" animBg="1"/>
      <p:bldP spid="16" grpId="0" animBg="1"/>
      <p:bldP spid="16" grpId="1" animBg="1"/>
      <p:bldP spid="17" grpId="0" animBg="1"/>
      <p:bldP spid="18" grpId="0" animBg="1"/>
      <p:bldP spid="18" grpId="1" animBg="1"/>
      <p:bldP spid="1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4221163"/>
            <a:ext cx="9144000" cy="79216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9698" name="Picture 2" descr="C:\Documents and Settings\user\바탕 화면\조성준\KISS 이용자 ppt\logo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81900" y="6600825"/>
            <a:ext cx="1562100" cy="25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TextBox 6"/>
          <p:cNvSpPr txBox="1">
            <a:spLocks noChangeArrowheads="1"/>
          </p:cNvSpPr>
          <p:nvPr/>
        </p:nvSpPr>
        <p:spPr bwMode="auto">
          <a:xfrm>
            <a:off x="6948488" y="3636963"/>
            <a:ext cx="6624637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kumimoji="0" lang="en-US" altLang="ko-KR" sz="3200" b="1">
                <a:latin typeface="맑은 고딕" pitchFamily="50" charset="-127"/>
                <a:ea typeface="맑은 고딕" pitchFamily="50" charset="-127"/>
              </a:rPr>
              <a:t>Thank you </a:t>
            </a:r>
            <a:endParaRPr kumimoji="0" lang="ko-KR" altLang="en-US" sz="3200" b="1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512888" y="4365625"/>
            <a:ext cx="7667625" cy="5762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050" b="1" dirty="0">
                <a:solidFill>
                  <a:schemeClr val="bg1"/>
                </a:solidFill>
                <a:latin typeface="+mn-lt"/>
                <a:ea typeface="+mn-ea"/>
              </a:rPr>
              <a:t>“</a:t>
            </a:r>
            <a:r>
              <a:rPr kumimoji="0" lang="ko-KR" altLang="en-US" sz="1050" b="1" dirty="0">
                <a:solidFill>
                  <a:schemeClr val="bg1"/>
                </a:solidFill>
                <a:latin typeface="+mn-lt"/>
                <a:ea typeface="+mn-ea"/>
              </a:rPr>
              <a:t>우리는 지식이 경쟁력의 원천이 되는 지식정보화 시대에 살고 있습니다</a:t>
            </a:r>
            <a:r>
              <a:rPr kumimoji="0" lang="en-US" altLang="ko-KR" sz="1050" b="1" dirty="0">
                <a:solidFill>
                  <a:schemeClr val="bg1"/>
                </a:solidFill>
                <a:latin typeface="+mn-lt"/>
                <a:ea typeface="+mn-ea"/>
              </a:rPr>
              <a:t>.”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050" b="1" dirty="0" err="1">
                <a:solidFill>
                  <a:schemeClr val="bg1"/>
                </a:solidFill>
                <a:latin typeface="+mn-lt"/>
                <a:ea typeface="+mn-ea"/>
              </a:rPr>
              <a:t>산업화시대에는</a:t>
            </a:r>
            <a:r>
              <a:rPr kumimoji="0" lang="ko-KR" altLang="en-US" sz="1050" b="1" dirty="0">
                <a:solidFill>
                  <a:schemeClr val="bg1"/>
                </a:solidFill>
                <a:latin typeface="+mn-lt"/>
                <a:ea typeface="+mn-ea"/>
              </a:rPr>
              <a:t> 두뇌보다는 발로 뛰고 몸으로 부딪치면서 열심히 노력하는 사람이나 기업이 성공하였습니다</a:t>
            </a:r>
            <a:r>
              <a:rPr kumimoji="0" lang="en-US" altLang="ko-KR" sz="1050" b="1" dirty="0">
                <a:solidFill>
                  <a:schemeClr val="bg1"/>
                </a:solidFill>
                <a:latin typeface="+mn-lt"/>
                <a:ea typeface="+mn-ea"/>
              </a:rPr>
              <a:t>. 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sz="1050" b="1" dirty="0">
                <a:solidFill>
                  <a:schemeClr val="bg1"/>
                </a:solidFill>
                <a:latin typeface="+mn-lt"/>
                <a:ea typeface="+mn-ea"/>
              </a:rPr>
              <a:t>그러나 </a:t>
            </a:r>
            <a:r>
              <a:rPr kumimoji="0" lang="en-US" altLang="ko-KR" sz="1050" b="1" dirty="0">
                <a:solidFill>
                  <a:schemeClr val="bg1"/>
                </a:solidFill>
                <a:latin typeface="+mn-lt"/>
                <a:ea typeface="+mn-ea"/>
              </a:rPr>
              <a:t>21</a:t>
            </a:r>
            <a:r>
              <a:rPr kumimoji="0" lang="ko-KR" altLang="en-US" sz="1050" b="1" dirty="0">
                <a:solidFill>
                  <a:schemeClr val="bg1"/>
                </a:solidFill>
                <a:latin typeface="+mn-lt"/>
                <a:ea typeface="+mn-ea"/>
              </a:rPr>
              <a:t>세기 정보화시대에는 누가 고급의 지식정보를 빨리 획득하여 이를 적절하게 활용하느냐에 승패가 달려 있습니다</a:t>
            </a:r>
            <a:r>
              <a:rPr kumimoji="0" lang="en-US" altLang="ko-KR" sz="1050" b="1" dirty="0">
                <a:solidFill>
                  <a:schemeClr val="bg1"/>
                </a:solidFill>
                <a:latin typeface="+mn-lt"/>
                <a:ea typeface="+mn-ea"/>
              </a:rPr>
              <a:t>. </a:t>
            </a:r>
            <a:endParaRPr kumimoji="0" lang="ko-KR" altLang="en-US" sz="1050" b="1" dirty="0">
              <a:solidFill>
                <a:schemeClr val="bg1"/>
              </a:solidFill>
              <a:latin typeface="+mn-lt"/>
              <a:ea typeface="+mn-e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425</Words>
  <Application>Microsoft Office PowerPoint</Application>
  <PresentationFormat>화면 슬라이드 쇼(4:3)</PresentationFormat>
  <Paragraphs>109</Paragraphs>
  <Slides>14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디자인 서식 파일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19" baseType="lpstr">
      <vt:lpstr>맑은 고딕</vt:lpstr>
      <vt:lpstr>Arial</vt:lpstr>
      <vt:lpstr>굴림</vt:lpstr>
      <vt:lpstr>Times New Roman</vt:lpstr>
      <vt:lpstr>Office 테마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</vt:vector>
  </TitlesOfParts>
  <Company>XP SP3 FINAL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조성준</dc:creator>
  <cp:lastModifiedBy>kaya</cp:lastModifiedBy>
  <cp:revision>97</cp:revision>
  <dcterms:created xsi:type="dcterms:W3CDTF">2012-03-02T07:35:18Z</dcterms:created>
  <dcterms:modified xsi:type="dcterms:W3CDTF">2012-03-08T00:00:22Z</dcterms:modified>
</cp:coreProperties>
</file>